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 id="2147484541" r:id="rId2"/>
    <p:sldMasterId id="2147484545" r:id="rId3"/>
    <p:sldMasterId id="2147484552" r:id="rId4"/>
  </p:sldMasterIdLst>
  <p:notesMasterIdLst>
    <p:notesMasterId r:id="rId64"/>
  </p:notesMasterIdLst>
  <p:handoutMasterIdLst>
    <p:handoutMasterId r:id="rId65"/>
  </p:handoutMasterIdLst>
  <p:sldIdLst>
    <p:sldId id="1610" r:id="rId5"/>
    <p:sldId id="1609" r:id="rId6"/>
    <p:sldId id="1614" r:id="rId7"/>
    <p:sldId id="1612" r:id="rId8"/>
    <p:sldId id="1606" r:id="rId9"/>
    <p:sldId id="1607" r:id="rId10"/>
    <p:sldId id="1608" r:id="rId11"/>
    <p:sldId id="1630" r:id="rId12"/>
    <p:sldId id="1631" r:id="rId13"/>
    <p:sldId id="1514" r:id="rId14"/>
    <p:sldId id="1641" r:id="rId15"/>
    <p:sldId id="1653" r:id="rId16"/>
    <p:sldId id="1642" r:id="rId17"/>
    <p:sldId id="1643" r:id="rId18"/>
    <p:sldId id="1644" r:id="rId19"/>
    <p:sldId id="1646" r:id="rId20"/>
    <p:sldId id="1647" r:id="rId21"/>
    <p:sldId id="1650" r:id="rId22"/>
    <p:sldId id="1651" r:id="rId23"/>
    <p:sldId id="1652" r:id="rId24"/>
    <p:sldId id="1645" r:id="rId25"/>
    <p:sldId id="1648" r:id="rId26"/>
    <p:sldId id="1649" r:id="rId27"/>
    <p:sldId id="1654" r:id="rId28"/>
    <p:sldId id="1655" r:id="rId29"/>
    <p:sldId id="1656" r:id="rId30"/>
    <p:sldId id="1613" r:id="rId31"/>
    <p:sldId id="1627" r:id="rId32"/>
    <p:sldId id="1628" r:id="rId33"/>
    <p:sldId id="1629" r:id="rId34"/>
    <p:sldId id="1632" r:id="rId35"/>
    <p:sldId id="1633" r:id="rId36"/>
    <p:sldId id="1634" r:id="rId37"/>
    <p:sldId id="1635" r:id="rId38"/>
    <p:sldId id="1636" r:id="rId39"/>
    <p:sldId id="1637" r:id="rId40"/>
    <p:sldId id="1638" r:id="rId41"/>
    <p:sldId id="1639" r:id="rId42"/>
    <p:sldId id="1640" r:id="rId43"/>
    <p:sldId id="1560" r:id="rId44"/>
    <p:sldId id="1600" r:id="rId45"/>
    <p:sldId id="1603" r:id="rId46"/>
    <p:sldId id="1602" r:id="rId47"/>
    <p:sldId id="1622" r:id="rId48"/>
    <p:sldId id="1574" r:id="rId49"/>
    <p:sldId id="1576" r:id="rId50"/>
    <p:sldId id="1623" r:id="rId51"/>
    <p:sldId id="1580" r:id="rId52"/>
    <p:sldId id="1624" r:id="rId53"/>
    <p:sldId id="1621" r:id="rId54"/>
    <p:sldId id="1625" r:id="rId55"/>
    <p:sldId id="1578" r:id="rId56"/>
    <p:sldId id="1657" r:id="rId57"/>
    <p:sldId id="1658" r:id="rId58"/>
    <p:sldId id="1659" r:id="rId59"/>
    <p:sldId id="1660" r:id="rId60"/>
    <p:sldId id="1573" r:id="rId61"/>
    <p:sldId id="1626" r:id="rId62"/>
    <p:sldId id="1502" r:id="rId6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4472C4"/>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02" autoAdjust="0"/>
    <p:restoredTop sz="72452" autoAdjust="0"/>
  </p:normalViewPr>
  <p:slideViewPr>
    <p:cSldViewPr snapToGrid="0">
      <p:cViewPr varScale="1">
        <p:scale>
          <a:sx n="76" d="100"/>
          <a:sy n="76" d="100"/>
        </p:scale>
        <p:origin x="579" y="6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bg2"/>
              </a:solidFill>
              <a:latin typeface="+mj-lt"/>
            </a:rPr>
            <a:t>Business Understanding</a:t>
          </a:r>
          <a:endParaRPr lang="en-US" sz="3200" dirty="0">
            <a:solidFill>
              <a:schemeClr val="bg2"/>
            </a:solidFill>
            <a:latin typeface="+mj-lt"/>
          </a:endParaRP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a:solidFill>
                <a:schemeClr val="bg2"/>
              </a:solidFill>
              <a:latin typeface="+mj-lt"/>
            </a:rPr>
            <a:t>Define Objectives</a:t>
          </a:r>
          <a:endParaRPr lang="en-US" sz="2000" dirty="0">
            <a:solidFill>
              <a:schemeClr val="bg2"/>
            </a:solidFill>
            <a:latin typeface="+mj-lt"/>
          </a:endParaRP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a:solidFill>
                <a:schemeClr val="bg2"/>
              </a:solidFill>
              <a:latin typeface="+mj-lt"/>
            </a:rPr>
            <a:t>Identify Data Sources</a:t>
          </a:r>
          <a:endParaRPr lang="en-US" sz="2000" dirty="0">
            <a:solidFill>
              <a:schemeClr val="bg2"/>
            </a:solidFill>
            <a:latin typeface="+mj-lt"/>
          </a:endParaRP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a:solidFill>
                <a:schemeClr val="bg2"/>
              </a:solidFill>
              <a:latin typeface="+mj-lt"/>
            </a:rPr>
            <a:t>Data Acquisition and Understanding</a:t>
          </a:r>
          <a:endParaRPr lang="en-US" sz="3200" dirty="0">
            <a:solidFill>
              <a:schemeClr val="bg2"/>
            </a:solidFill>
            <a:latin typeface="+mj-lt"/>
          </a:endParaRP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solidFill>
                <a:schemeClr val="bg2"/>
              </a:solidFill>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solidFill>
                <a:schemeClr val="bg2"/>
              </a:solidFill>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a:solidFill>
                <a:schemeClr val="bg2"/>
              </a:solidFill>
              <a:latin typeface="+mj-lt"/>
            </a:rPr>
            <a:t>Modeling</a:t>
          </a:r>
          <a:endParaRPr lang="en-US" sz="3200" dirty="0">
            <a:solidFill>
              <a:schemeClr val="bg2"/>
            </a:solidFill>
            <a:latin typeface="+mj-lt"/>
          </a:endParaRP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solidFill>
                <a:schemeClr val="bg2"/>
              </a:solidFill>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solidFill>
                <a:schemeClr val="bg2"/>
              </a:solidFill>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a:solidFill>
                <a:schemeClr val="bg2"/>
              </a:solidFill>
              <a:latin typeface="+mj-lt"/>
            </a:rPr>
            <a:t>Deployment</a:t>
          </a:r>
          <a:endParaRPr lang="en-US" sz="3200" dirty="0">
            <a:solidFill>
              <a:schemeClr val="bg2"/>
            </a:solidFill>
            <a:latin typeface="+mj-lt"/>
          </a:endParaRP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a:solidFill>
                <a:schemeClr val="bg2"/>
              </a:solidFill>
              <a:latin typeface="+mj-lt"/>
            </a:rPr>
            <a:t>Customer Acceptance</a:t>
          </a:r>
          <a:endParaRPr lang="en-US" sz="3200" dirty="0">
            <a:solidFill>
              <a:schemeClr val="bg2"/>
            </a:solidFill>
            <a:latin typeface="+mj-lt"/>
          </a:endParaRP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a:solidFill>
                <a:schemeClr val="bg2"/>
              </a:solidFill>
              <a:latin typeface="+mj-lt"/>
            </a:rPr>
            <a:t>Operationalize</a:t>
          </a:r>
          <a:endParaRPr lang="en-US" sz="2000" dirty="0">
            <a:solidFill>
              <a:schemeClr val="bg2"/>
            </a:solidFill>
            <a:latin typeface="+mj-lt"/>
          </a:endParaRP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solidFill>
                <a:schemeClr val="bg2"/>
              </a:solidFill>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solidFill>
                <a:schemeClr val="bg2"/>
              </a:solidFill>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solidFill>
                <a:schemeClr val="bg2"/>
              </a:solidFill>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solidFill>
                <a:schemeClr val="bg2"/>
              </a:solidFill>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DA864F5A-43C0-4EAB-ACD8-C653DCDBC285}" srcId="{A6842990-62A4-4545-B120-1F8AF25A0D6E}" destId="{F1A8E0FB-6830-44B9-AD5D-2C6541803F4D}" srcOrd="1" destOrd="0" parTransId="{BA9882FF-0D62-440B-AE35-07B5440B7352}" sibTransId="{BE3BCC92-A824-45B0-AD74-589AA75A91E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a:solidFill>
                <a:schemeClr val="bg2"/>
              </a:solidFill>
            </a:rPr>
            <a:t>Big Data</a:t>
          </a:r>
          <a:endParaRPr lang="en-US" dirty="0">
            <a:solidFill>
              <a:schemeClr val="bg2"/>
            </a:solidFill>
          </a:endParaRP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a:solidFill>
                <a:schemeClr val="bg2"/>
              </a:solidFill>
            </a:rPr>
            <a:t>Intelligence and Advanced Analytics</a:t>
          </a:r>
          <a:endParaRPr lang="en-US" dirty="0">
            <a:solidFill>
              <a:schemeClr val="bg2"/>
            </a:solidFill>
          </a:endParaRP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a:solidFill>
                <a:schemeClr val="bg2"/>
              </a:solidFill>
            </a:rPr>
            <a:t>Information Management</a:t>
          </a:r>
          <a:endParaRPr lang="en-US" dirty="0">
            <a:solidFill>
              <a:schemeClr val="bg2"/>
            </a:solidFill>
          </a:endParaRP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a:solidFill>
                <a:schemeClr val="bg2"/>
              </a:solidFill>
            </a:rPr>
            <a:t>Solutions</a:t>
          </a:r>
          <a:endParaRPr lang="en-US" dirty="0">
            <a:solidFill>
              <a:schemeClr val="bg2"/>
            </a:solidFill>
          </a:endParaRP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a:solidFill>
                <a:schemeClr val="bg2"/>
              </a:solidFill>
            </a:rPr>
            <a:t>Visualization</a:t>
          </a:r>
          <a:endParaRPr lang="en-US" dirty="0">
            <a:solidFill>
              <a:schemeClr val="bg2"/>
            </a:solidFill>
          </a:endParaRP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solidFill>
                <a:schemeClr val="bg2"/>
              </a:solidFill>
            </a:rPr>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solidFill>
                <a:schemeClr val="bg2"/>
              </a:solidFill>
            </a:rPr>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solidFill>
                <a:schemeClr val="bg2"/>
              </a:solidFill>
            </a:rPr>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solidFill>
                <a:schemeClr val="bg2"/>
              </a:solidFill>
            </a:rPr>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solidFill>
                <a:schemeClr val="bg2"/>
              </a:solidFill>
            </a:rPr>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solidFill>
                <a:schemeClr val="bg2"/>
              </a:solidFill>
            </a:rPr>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solidFill>
                <a:schemeClr val="bg2"/>
              </a:solidFill>
            </a:rPr>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solidFill>
                <a:schemeClr val="bg2"/>
              </a:solidFill>
            </a:rPr>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solidFill>
                <a:schemeClr val="bg2"/>
              </a:solidFill>
            </a:rPr>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solidFill>
                <a:schemeClr val="bg2"/>
              </a:solidFill>
            </a:rPr>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solidFill>
                <a:schemeClr val="bg2"/>
              </a:solidFill>
            </a:rPr>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solidFill>
                <a:schemeClr val="bg2"/>
              </a:solidFill>
            </a:rPr>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solidFill>
                <a:schemeClr val="bg2"/>
              </a:solidFill>
            </a:rPr>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b="1" dirty="0">
              <a:solidFill>
                <a:schemeClr val="bg2"/>
              </a:solidFill>
            </a:rPr>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solidFill>
                <a:schemeClr val="bg2"/>
              </a:solidFill>
            </a:rPr>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chemeClr val="bg2"/>
              </a:solidFill>
            </a:rPr>
            <a:t>Machine Learning</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05397C05-3613-4ED9-957F-64F627A094DF}" type="presOf" srcId="{E676A21A-338A-453B-AAD8-AE1E2984352F}" destId="{86E21F88-7726-4B6A-8AA4-50C3FB4AC66D}" srcOrd="0" destOrd="2" presId="urn:diagrams.loki3.com/BracketList"/>
    <dgm:cxn modelId="{B3DD820B-3AA4-4A6C-9F64-C25D87901740}" srcId="{EA313893-4865-4D2A-B411-A9583C447998}" destId="{409B9CC3-4843-4F1F-8DB8-96CB6DDF3AA2}" srcOrd="4" destOrd="0" parTransId="{77CCCA81-853E-493E-9B0C-4E6584C3068A}" sibTransId="{836C109C-9A6E-440E-B4AC-6BC1096CC572}"/>
    <dgm:cxn modelId="{8597440F-C7F1-464F-83C3-E22D6643DA1A}" srcId="{83035B10-5B03-4E94-B998-54AE7C044928}" destId="{205502BB-E218-4F43-94ED-38D373921869}" srcOrd="1" destOrd="0" parTransId="{E43973A5-6F63-4CBC-9CA1-AA1E0C16AAF7}" sibTransId="{09A953C8-FBF8-4924-B96E-D12A550857DE}"/>
    <dgm:cxn modelId="{6DD99C19-56AA-4709-A58E-46408FE3988F}" type="presOf" srcId="{B7ABE164-295C-4643-A9AC-4A52A9ED0489}" destId="{82E9A0E0-8D14-4848-9DD2-59E0CDC0AAFD}" srcOrd="0" destOrd="0" presId="urn:diagrams.loki3.com/BracketList"/>
    <dgm:cxn modelId="{F0748B1E-69F6-4D72-AC7C-1FCD73A7DC1C}" srcId="{EA313893-4865-4D2A-B411-A9583C447998}" destId="{B7ABE164-295C-4643-A9AC-4A52A9ED0489}" srcOrd="1" destOrd="0" parTransId="{D7B9EDA9-31A9-4C9B-BACF-788F74E16796}" sibTransId="{E258CD5B-DCF5-4FA1-918A-96BF68D81660}"/>
    <dgm:cxn modelId="{11E28022-DADB-4978-9EF7-42B3F338CC6C}" type="presOf" srcId="{AE3639C6-8C43-4F97-BE23-F9306E299CF9}" destId="{86E21F88-7726-4B6A-8AA4-50C3FB4AC66D}" srcOrd="0" destOrd="0" presId="urn:diagrams.loki3.com/BracketList"/>
    <dgm:cxn modelId="{0D5E2526-C15C-40F5-B9D1-48E2D92EC504}" type="presOf" srcId="{C435CE00-F12B-4E1E-88D5-230CB3206998}" destId="{9175424E-612A-4B72-89CD-0EFDADCFDD1F}"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DF2F8029-1771-4247-B24D-AF2BCCBCC640}" type="presOf" srcId="{205502BB-E218-4F43-94ED-38D373921869}" destId="{603689CA-F9E4-44EC-B527-50FB539B823D}" srcOrd="0" destOrd="1" presId="urn:diagrams.loki3.com/BracketList"/>
    <dgm:cxn modelId="{6F44A232-4FBE-4A74-8103-CA7CA054FD2C}" type="presOf" srcId="{DAB3F281-7B4F-49EC-8DF2-6797D69BDC56}" destId="{F2B5D16A-6048-4E1D-9634-1D2AF0A2F256}" srcOrd="0" destOrd="0" presId="urn:diagrams.loki3.com/BracketList"/>
    <dgm:cxn modelId="{73CC5835-AA42-457E-A12B-17481BEF9838}" type="presOf" srcId="{2C858D8A-BD5E-4943-AC97-3FD818D142DE}" destId="{9175424E-612A-4B72-89CD-0EFDADCFDD1F}" srcOrd="0" destOrd="2" presId="urn:diagrams.loki3.com/BracketList"/>
    <dgm:cxn modelId="{01514636-B3E4-40B9-BA91-B1B09337B347}" type="presOf" srcId="{F29C4E01-C09B-438C-9113-B6E9FF5DFD38}" destId="{86E21F88-7726-4B6A-8AA4-50C3FB4AC66D}" srcOrd="0" destOrd="1" presId="urn:diagrams.loki3.com/BracketList"/>
    <dgm:cxn modelId="{096FE25D-ED43-48A2-ACA8-20A40F77FC31}" srcId="{83035B10-5B03-4E94-B998-54AE7C044928}" destId="{35F0567E-236D-4971-8C0A-709AAD1BC349}" srcOrd="4" destOrd="0" parTransId="{7F62CFBA-4322-4F9F-BCFE-83C4491AC94C}" sibTransId="{F8351DC9-FCD8-42B5-94E0-1FB511B25936}"/>
    <dgm:cxn modelId="{6DDA035E-790C-4A1F-AE26-24F19A00AF4A}" type="presOf" srcId="{50C37763-24F8-4AA8-A32B-9F9CA6D119D6}" destId="{603689CA-F9E4-44EC-B527-50FB539B823D}" srcOrd="0" destOrd="0" presId="urn:diagrams.loki3.com/BracketList"/>
    <dgm:cxn modelId="{04460660-F378-459A-9A2B-E3E0592F3242}" type="presOf" srcId="{5C0E0F60-874D-4767-AE2F-74FB881F036A}" destId="{86E21F88-7726-4B6A-8AA4-50C3FB4AC66D}" srcOrd="0" destOrd="3" presId="urn:diagrams.loki3.com/BracketList"/>
    <dgm:cxn modelId="{71A2D341-AA26-4666-9932-B4140F5EF1FE}" srcId="{EA313893-4865-4D2A-B411-A9583C447998}" destId="{FAB16A03-BE56-456B-A536-11D2B059B184}" srcOrd="3" destOrd="0" parTransId="{E696F496-5F4D-42CD-9F72-E43FD3C8193B}" sibTransId="{F52C13CC-48BB-4B43-924B-37454BDA68A7}"/>
    <dgm:cxn modelId="{E415D443-6379-4CD8-AB97-3FE6FD0F4592}" type="presOf" srcId="{715ABCDD-7748-47FB-9152-0DE37D243758}" destId="{F2B5D16A-6048-4E1D-9634-1D2AF0A2F256}" srcOrd="0" destOrd="1" presId="urn:diagrams.loki3.com/BracketList"/>
    <dgm:cxn modelId="{FC23BA64-5B04-4EF8-9326-D5B528E0ACB8}" srcId="{B7ABE164-295C-4643-A9AC-4A52A9ED0489}" destId="{AE3639C6-8C43-4F97-BE23-F9306E299CF9}" srcOrd="0" destOrd="0" parTransId="{1CDD6596-67E1-4C59-93B1-01CBD19A6B8E}" sibTransId="{B586966D-EDF9-4827-9CA3-63AB3D2E71A7}"/>
    <dgm:cxn modelId="{1388CB44-D3BD-4172-A856-4508ADCD1F7B}" srcId="{AE188517-6F02-4DC7-9EA1-785FA319F063}" destId="{2C858D8A-BD5E-4943-AC97-3FD818D142DE}" srcOrd="2" destOrd="0" parTransId="{7AF921C9-184C-4D38-ADA9-B898BB7C86C3}" sibTransId="{FCFEDC75-2A47-4FA0-A695-73D0EBC2EB13}"/>
    <dgm:cxn modelId="{34C39845-C590-493A-877C-951628E8E8F0}" type="presOf" srcId="{83035B10-5B03-4E94-B998-54AE7C044928}" destId="{06464D07-8B60-462A-8EC4-545BAA8C97B1}" srcOrd="0" destOrd="0" presId="urn:diagrams.loki3.com/BracketList"/>
    <dgm:cxn modelId="{726A266A-96C5-42ED-93FB-3116EF24E56C}" type="presOf" srcId="{FAB16A03-BE56-456B-A536-11D2B059B184}" destId="{975FEC36-CD0E-4BA1-9445-37B05FFD96CD}"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A1274A7F-CF88-49BE-AD7B-B72D81B5E439}" type="presOf" srcId="{35F0567E-236D-4971-8C0A-709AAD1BC349}" destId="{603689CA-F9E4-44EC-B527-50FB539B823D}" srcOrd="0" destOrd="4" presId="urn:diagrams.loki3.com/BracketList"/>
    <dgm:cxn modelId="{1B885F82-B84C-4695-AECA-80418A5B7E71}" type="presOf" srcId="{EA313893-4865-4D2A-B411-A9583C447998}" destId="{2B91DE99-FB3D-40B9-9827-F76B61DF0C13}"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FFAD90-2F9A-46A3-89E6-68A064766737}" srcId="{FAB16A03-BE56-456B-A536-11D2B059B184}" destId="{715ABCDD-7748-47FB-9152-0DE37D243758}" srcOrd="1" destOrd="0" parTransId="{A4CDED56-308B-497B-BDAA-89BF5C12FE1C}" sibTransId="{60C13AFB-01B2-443D-B8DC-431B4AE659EC}"/>
    <dgm:cxn modelId="{2693BB9E-F2CD-4F85-AA3F-0D8505E9CD15}" srcId="{B7ABE164-295C-4643-A9AC-4A52A9ED0489}" destId="{E676A21A-338A-453B-AAD8-AE1E2984352F}" srcOrd="2" destOrd="0" parTransId="{5E57A9C1-04A6-49D4-AC5A-3AAB86452FC4}" sibTransId="{5A93F642-2A8F-4AA8-91EA-8C5E73BCE0E6}"/>
    <dgm:cxn modelId="{24E599A1-6729-4099-9255-88D181B968CF}" srcId="{EA313893-4865-4D2A-B411-A9583C447998}" destId="{AE188517-6F02-4DC7-9EA1-785FA319F063}" srcOrd="0" destOrd="0" parTransId="{74848A57-88CA-4171-BA55-469D8EB40C4E}" sibTransId="{568BD935-8EC2-4B1C-BF6A-A8560483E10B}"/>
    <dgm:cxn modelId="{3F672BA3-6B08-4E41-B0B1-EE48C70A6F7D}" type="presOf" srcId="{E0ED33B9-E057-48E4-9E71-165921651D87}" destId="{9175424E-612A-4B72-89CD-0EFDADCFDD1F}" srcOrd="0" destOrd="1" presId="urn:diagrams.loki3.com/BracketList"/>
    <dgm:cxn modelId="{601D92B6-4F88-4704-8384-4B4737DC3EC7}" type="presOf" srcId="{F2465E65-C3E0-423D-B60A-CBBB12166DD6}" destId="{603689CA-F9E4-44EC-B527-50FB539B823D}" srcOrd="0" destOrd="5" presId="urn:diagrams.loki3.com/BracketList"/>
    <dgm:cxn modelId="{0376D2BA-EE8B-4769-BC24-CC367BEE684B}" srcId="{83035B10-5B03-4E94-B998-54AE7C044928}" destId="{32CACD8F-92CC-4EB0-82A5-ED325E9C0DCF}" srcOrd="2" destOrd="0" parTransId="{A21F767D-FDA7-4106-99A9-F43109D327CE}" sibTransId="{D9DF8C18-8AD5-4792-BADC-2960152A17B4}"/>
    <dgm:cxn modelId="{147B58C2-DB15-4ED7-BAAA-B08374A5C799}" srcId="{83035B10-5B03-4E94-B998-54AE7C044928}" destId="{50C37763-24F8-4AA8-A32B-9F9CA6D119D6}" srcOrd="0" destOrd="0" parTransId="{F0D5E2E7-679F-4720-9577-5CD05DCDE746}" sibTransId="{49958AA6-4ED7-42C4-90F9-E8289337C9E3}"/>
    <dgm:cxn modelId="{F5977DCA-FCBA-4F37-ADC2-A8184D8E3430}" srcId="{AE188517-6F02-4DC7-9EA1-785FA319F063}" destId="{E0ED33B9-E057-48E4-9E71-165921651D87}" srcOrd="1" destOrd="0" parTransId="{8F5638B8-B583-4EA8-8527-E5F16E143838}" sibTransId="{51F416F3-006F-4031-AE82-2898447A66EE}"/>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0"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D55887DD-0AA0-4CF4-B6DC-656DD41FC027}" type="presOf" srcId="{BDACD0F7-6180-4057-9453-3688A341F990}" destId="{603689CA-F9E4-44EC-B527-50FB539B823D}" srcOrd="0" destOrd="3" presId="urn:diagrams.loki3.com/BracketList"/>
    <dgm:cxn modelId="{67EF5EE5-3804-4D77-A770-4862443CBA60}" type="presOf" srcId="{8C2B2478-3DF9-4134-955A-49E9307C40B0}" destId="{8201724E-AC5F-494D-BB50-B7D7A454D657}"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9272B7FC-378B-4B83-9588-83966691943A}" type="presOf" srcId="{32CACD8F-92CC-4EB0-82A5-ED325E9C0DCF}" destId="{603689CA-F9E4-44EC-B527-50FB539B823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4_1" csCatId="accent4"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endParaRPr lang="en-US" sz="2000" b="0" dirty="0"/>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endParaRPr lang="en-US" sz="2000" b="0" dirty="0"/>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endParaRPr lang="en-US" sz="2000" dirty="0"/>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a:t>Account security</a:t>
          </a:r>
          <a:endParaRPr lang="en-US" dirty="0"/>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endParaRPr lang="en-US" dirty="0"/>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endParaRPr lang="en-US" dirty="0"/>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endParaRPr lang="en-US" dirty="0"/>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endParaRPr lang="en-US" dirty="0"/>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endParaRPr lang="en-US" dirty="0"/>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endParaRPr lang="en-US" dirty="0"/>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endParaRPr lang="en-US" dirty="0"/>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endParaRPr lang="en-US" dirty="0"/>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endParaRPr lang="en-US" dirty="0"/>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endParaRPr lang="en-US" dirty="0"/>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endParaRPr lang="en-US" dirty="0"/>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endParaRPr lang="en-US" dirty="0"/>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a:t>Networking and Hybrid</a:t>
          </a:r>
          <a:endParaRPr lang="en-US" dirty="0"/>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a:t>Scheduling</a:t>
          </a:r>
          <a:endParaRPr lang="en-US" dirty="0"/>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endParaRPr lang="en-US" dirty="0"/>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A28A5B03-93B4-4E25-83A8-4717663D0BE7}" srcId="{ADFEDC73-2B2E-43C0-AD58-725D1DCF174E}" destId="{581246C8-181E-4878-A601-2EC72759FF4F}" srcOrd="0" destOrd="0" parTransId="{9F246523-F18C-46DF-BC3A-109F69E5643D}" sibTransId="{B336225B-DA50-4301-A721-DA4E4D604FF3}"/>
    <dgm:cxn modelId="{A4CF5F03-1BDC-46C3-BB5F-D7FB2AD10F11}" type="presOf" srcId="{E412A020-3511-4A7A-8663-0AFBEDD8CBD9}" destId="{3C87AD43-0AD8-428C-9AFA-3554C295DCBC}" srcOrd="0" destOrd="0" presId="urn:microsoft.com/office/officeart/2005/8/layout/bList2"/>
    <dgm:cxn modelId="{8115C405-B7F1-4AD9-85FF-EFD658429021}" type="presOf" srcId="{9F92ED19-1724-43E6-95B0-EF6C9BED8AE0}" destId="{5ADC0861-C82E-454D-BD90-559DC9444550}"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A0DDAD0B-4378-4055-953D-CDA16C1CD9FB}" srcId="{1721E8E1-C089-4FFE-BBEE-283977BBB4E7}" destId="{7EDDF440-80B6-4AC2-B1A4-A3D252D2AFE3}" srcOrd="2" destOrd="0" parTransId="{509887BA-4129-457C-9D3E-6342D99FC8AD}" sibTransId="{8ECE8B4B-9696-4598-8BD4-1A99BEC022E2}"/>
    <dgm:cxn modelId="{5ACB850D-ACA0-44C7-BE8E-06F88377075D}" type="presOf" srcId="{C70DC36B-8303-4652-8BF1-0D84A29FCFED}" destId="{8969E77D-450B-4AA5-A0D7-1198EF98D262}" srcOrd="0" destOrd="2" presId="urn:microsoft.com/office/officeart/2005/8/layout/bList2"/>
    <dgm:cxn modelId="{F74A3914-DAB5-48DC-AA80-0FF44615F51F}" srcId="{BB06A51A-E5C3-4815-9A8A-26A9C315F2C9}" destId="{889BFDF4-ED80-4901-A111-25FB979B01BE}" srcOrd="1" destOrd="0" parTransId="{82699BE9-36A0-4364-B27B-092B1CAAF526}" sibTransId="{A9DA566C-6E73-4D9A-9E54-CDED553A92F0}"/>
    <dgm:cxn modelId="{A0393F14-4BFB-47E6-BF57-99C10F239377}" type="presOf" srcId="{4DDF4143-F981-4EAD-9C97-199D8ADE1CA6}" destId="{9D7E3D2A-F1CD-4DD9-A45E-2E38E6089D9D}" srcOrd="0"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9EFDD017-DECC-4072-A432-46931FD1BB70}" srcId="{7D7BEADE-5062-48DE-94DE-BDA19850E310}" destId="{26C202F7-81A9-4496-A14C-0F0C7A8288CA}" srcOrd="1" destOrd="0" parTransId="{05C5BA8B-6560-4107-9987-54D722D85CAA}" sibTransId="{67414826-CBBF-45DF-9390-37651B965F22}"/>
    <dgm:cxn modelId="{5F608C19-7B64-46D5-AB75-7C965B3F3EDB}" type="presOf" srcId="{FD07E91C-7046-43AA-B707-9B569F93A4ED}" destId="{737986F3-B851-4A5D-88F6-F1A82441DEF9}"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9FE6281E-9EFC-4BA8-9A09-B6362F7C11E5}" type="presOf" srcId="{4063D435-9797-4535-BFA9-1BF8D357480D}" destId="{8969E77D-450B-4AA5-A0D7-1198EF98D262}" srcOrd="0" destOrd="4" presId="urn:microsoft.com/office/officeart/2005/8/layout/bList2"/>
    <dgm:cxn modelId="{886ABD1F-DDD3-41FE-A0F4-73CC7C013FE2}" type="presOf" srcId="{3CF79882-1C47-4514-AA27-40C7C574C4DB}" destId="{DAFA15F9-F5B6-4406-AE11-5EFCF813A28C}" srcOrd="0"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5F47D529-1380-4CFC-9214-41B5AAC1EC50}" type="presOf" srcId="{CA1FB632-7D23-4C74-8661-3F621065FC5B}" destId="{A8EB758A-B470-4A99-84C6-32322A8C0C2A}"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B8BC912C-2FBB-41E7-B551-DD1410B8345C}" type="presOf" srcId="{BB06A51A-E5C3-4815-9A8A-26A9C315F2C9}" destId="{102AB124-12EB-480F-B510-081B528C8CEC}"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14285239-5302-4F2C-8270-10576C429FF3}" srcId="{ADFEDC73-2B2E-43C0-AD58-725D1DCF174E}" destId="{B78AF61E-4D36-4D1D-9D94-995D08DC924F}" srcOrd="3" destOrd="0" parTransId="{91C7963C-DC2B-4128-A4EA-CE355504906C}" sibTransId="{6B4205C2-1472-4635-B2BB-0C5BB42B6199}"/>
    <dgm:cxn modelId="{9BBB423C-1B97-488A-986C-3AD7F31D81C8}" type="presOf" srcId="{FEB09DC5-8F2D-459A-9EE5-514B87A88EEB}" destId="{9D7E3D2A-F1CD-4DD9-A45E-2E38E6089D9D}"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85A7A5E-C6D0-4FC0-9B37-CAE1BCBE69B3}" type="presOf" srcId="{839741EB-AF70-4F04-8CE1-CB6A354BDA2D}" destId="{0C665551-770F-4D57-ADD8-1E8A28F25433}" srcOrd="1"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7094B344-5CE1-434F-A554-2075FD909E67}" type="presOf" srcId="{3AEB83EA-4798-41AA-9117-F3038C37D71B}" destId="{91E02F7E-BB11-4B8F-B641-4866397949A8}"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4C4EBE4C-B5CE-4AA7-837B-BDC5955EE20E}" srcId="{7D7BEADE-5062-48DE-94DE-BDA19850E310}" destId="{3CF79882-1C47-4514-AA27-40C7C574C4DB}" srcOrd="0" destOrd="0" parTransId="{8E2A1C3C-4237-4BC2-8069-1AA25F374816}" sibTransId="{C092D800-1BAB-4DAA-A0A3-AA1E090E212B}"/>
    <dgm:cxn modelId="{B41ACD74-4B5E-41C9-819B-F94070C5F62C}" type="presOf" srcId="{5A40D569-A2CA-4DC5-8096-EB57FC79964E}" destId="{8969E77D-450B-4AA5-A0D7-1198EF98D262}" srcOrd="0" destOrd="0" presId="urn:microsoft.com/office/officeart/2005/8/layout/bList2"/>
    <dgm:cxn modelId="{61A15875-801D-4922-B416-70F4FFAD4EA5}" srcId="{BF86B76B-4D25-48D0-9D7B-39A830F7D6BC}" destId="{BB06A51A-E5C3-4815-9A8A-26A9C315F2C9}" srcOrd="1" destOrd="0" parTransId="{3B1A6EF0-EDC6-4F66-8B33-1341E176D8C1}" sibTransId="{9F92ED19-1724-43E6-95B0-EF6C9BED8AE0}"/>
    <dgm:cxn modelId="{E60B8855-41FE-4451-8269-7FF01286C5DB}" type="presOf" srcId="{4984D47A-45EE-4FDD-B815-BA171D1C5A36}" destId="{63298AE1-0B1E-4F2F-9FE9-40C2F82C9870}"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CE542488-D4E0-4ACF-B51E-EE1D6AEB6F65}" srcId="{CA1FB632-7D23-4C74-8661-3F621065FC5B}" destId="{A2551323-DBDF-4347-A140-A437DF87E43D}" srcOrd="1" destOrd="0" parTransId="{DDDE3D95-6301-43DF-AC7C-8770E3C744F9}" sibTransId="{6959CC38-679D-4D2C-B824-EE08B52585BF}"/>
    <dgm:cxn modelId="{0D2D9288-5573-4729-9220-79BC56DC0B7A}" type="presOf" srcId="{1721E8E1-C089-4FFE-BBEE-283977BBB4E7}" destId="{49D40827-C37B-462A-8830-3781D78F9E47}" srcOrd="1" destOrd="0"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8FB0A48B-5D26-4FDD-BC7E-6E12DCD81551}" srcId="{FD07E91C-7046-43AA-B707-9B569F93A4ED}" destId="{3C0E2922-E9B9-40C8-A811-8CEEE3303084}" srcOrd="1" destOrd="0" parTransId="{660AA7A1-3C51-4092-9406-183C6A636C90}" sibTransId="{A8915ADB-DF8A-4F42-A3DC-E28A17AECE58}"/>
    <dgm:cxn modelId="{34F9B48F-B965-4478-9654-2DC32A680C02}" srcId="{CA1FB632-7D23-4C74-8661-3F621065FC5B}" destId="{7560F218-1D10-4D58-84C0-0F285BBE50BC}" srcOrd="2" destOrd="0" parTransId="{79CBB9AB-E975-4131-994C-38E48D9387BA}" sibTransId="{92974BE0-09B8-49D3-8783-6164B0373553}"/>
    <dgm:cxn modelId="{74091998-69A2-4CAA-9D31-37B080650EBB}" srcId="{ADFEDC73-2B2E-43C0-AD58-725D1DCF174E}" destId="{F37F02E3-CBA1-4CBE-9B22-A5C4268EF28F}" srcOrd="2" destOrd="0" parTransId="{4E44D3AB-4158-43C1-8BBA-4C05832B36E2}" sibTransId="{BB6C094C-874C-445E-800F-176F2A2D773E}"/>
    <dgm:cxn modelId="{F39B409A-2A6C-41C4-9A73-B0404677101A}" srcId="{BB06A51A-E5C3-4815-9A8A-26A9C315F2C9}" destId="{ECBF0E7D-1D53-41E9-B58F-C2DA73CE6F7C}" srcOrd="2" destOrd="0" parTransId="{DD0442FE-634D-48AA-BCA0-27D254A5E090}" sibTransId="{29F5F36B-8BD2-4081-9AF4-897933235905}"/>
    <dgm:cxn modelId="{8027379B-0991-4E34-8ACF-0CEBCF7AD8C6}" type="presOf" srcId="{A2551323-DBDF-4347-A140-A437DF87E43D}" destId="{EBAAD708-00D7-4493-BDC1-12B6057906A7}" srcOrd="0" destOrd="1" presId="urn:microsoft.com/office/officeart/2005/8/layout/bList2"/>
    <dgm:cxn modelId="{0DCCD3A0-F1AB-4D90-93C9-3ABD857054E4}" type="presOf" srcId="{3C0E2922-E9B9-40C8-A811-8CEEE3303084}" destId="{8969E77D-450B-4AA5-A0D7-1198EF98D262}" srcOrd="0" destOrd="1" presId="urn:microsoft.com/office/officeart/2005/8/layout/bList2"/>
    <dgm:cxn modelId="{E4B669A1-1DE9-47FB-A114-BAFA995D43FE}" type="presOf" srcId="{7D7BEADE-5062-48DE-94DE-BDA19850E310}" destId="{2FB54CA6-FB20-48A0-B936-73347A6D0662}"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C63ACBB1-939C-4627-BA3D-06337861DDC4}" type="presOf" srcId="{7EDDF440-80B6-4AC2-B1A4-A3D252D2AFE3}" destId="{9D7E3D2A-F1CD-4DD9-A45E-2E38E6089D9D}" srcOrd="0" destOrd="2" presId="urn:microsoft.com/office/officeart/2005/8/layout/bList2"/>
    <dgm:cxn modelId="{71B3D8B4-7742-4F5A-AED1-66C7334C53E9}" type="presOf" srcId="{F37F02E3-CBA1-4CBE-9B22-A5C4268EF28F}" destId="{11DC0853-3C95-48A0-8914-B279EF9D3451}" srcOrd="0" destOrd="2" presId="urn:microsoft.com/office/officeart/2005/8/layout/bList2"/>
    <dgm:cxn modelId="{37CC79B7-AE45-4C1A-8676-FA910A06B2DE}" type="presOf" srcId="{1B88233D-81ED-49A9-A83C-E8279FC70E5F}" destId="{DAFA15F9-F5B6-4406-AE11-5EFCF813A28C}" srcOrd="0" destOrd="2" presId="urn:microsoft.com/office/officeart/2005/8/layout/bList2"/>
    <dgm:cxn modelId="{39BF5FBC-0A68-4361-B59A-7D49CED77783}" type="presOf" srcId="{6A8ADEC0-2A0D-4067-9DA1-C9A0DDF26CEA}" destId="{79BAC803-CD8B-4D4D-A91A-1BFC6FF553B3}" srcOrd="0" destOrd="0" presId="urn:microsoft.com/office/officeart/2005/8/layout/bList2"/>
    <dgm:cxn modelId="{2314E4C2-BDD5-47E1-8E61-E548FCDB938B}" srcId="{ADFEDC73-2B2E-43C0-AD58-725D1DCF174E}" destId="{178528A9-B31D-459D-890B-51C8871663DA}" srcOrd="1" destOrd="0" parTransId="{986006F1-5FA9-4781-BC78-B3ACFD3BFA71}" sibTransId="{6849799C-A973-4335-8836-58BA2C641BC4}"/>
    <dgm:cxn modelId="{CCB565C5-1438-42D3-8D7A-0DCA9E88FB35}" type="presOf" srcId="{ADFEDC73-2B2E-43C0-AD58-725D1DCF174E}" destId="{813E9E72-B8C5-4FD7-A1C8-FE5434B134AB}" srcOrd="1" destOrd="0" presId="urn:microsoft.com/office/officeart/2005/8/layout/bList2"/>
    <dgm:cxn modelId="{A791EEC5-1C7F-46A9-867C-AAF94DFC4156}" srcId="{7D7BEADE-5062-48DE-94DE-BDA19850E310}" destId="{1B88233D-81ED-49A9-A83C-E8279FC70E5F}" srcOrd="2" destOrd="0" parTransId="{2A82E623-1A38-4448-BC70-EA01AA5C940E}" sibTransId="{D2EC917D-665D-4555-AF2F-1AC5F8CCF642}"/>
    <dgm:cxn modelId="{64931EC9-D2AF-48FE-A639-CE01BDB3B36A}" type="presOf" srcId="{D6544E59-53C7-4362-82D3-269E2EFD0C4B}" destId="{D21577B0-F1B9-4247-9E73-8138B13E418F}" srcOrd="0" destOrd="0" presId="urn:microsoft.com/office/officeart/2005/8/layout/bList2"/>
    <dgm:cxn modelId="{656EFECB-31D1-4FFD-BB34-2078418E79CC}" type="presOf" srcId="{2FA8F281-A594-4AB1-9610-DB57A2FB3620}" destId="{EBAAD708-00D7-4493-BDC1-12B6057906A7}" srcOrd="0" destOrd="0" presId="urn:microsoft.com/office/officeart/2005/8/layout/bList2"/>
    <dgm:cxn modelId="{A638E6D7-4049-4742-8011-B0E1ACE3F2BD}" type="presOf" srcId="{CA1FB632-7D23-4C74-8661-3F621065FC5B}" destId="{0F6780AD-6FF0-481B-941D-33FB86F3EB15}" srcOrd="1"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E9FB0BD8-4454-4E0C-BC0C-911BC5ED5712}" type="presOf" srcId="{FD07E91C-7046-43AA-B707-9B569F93A4ED}" destId="{D205654F-51A3-4FAE-BE99-C43D0F29D35C}"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9043AE5-9578-43CE-9415-A0EDAF1E5DF0}" type="presOf" srcId="{86EE1229-D4A9-47A9-9BB0-9678935912BB}" destId="{8969E77D-450B-4AA5-A0D7-1198EF98D262}" srcOrd="0" destOrd="3"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843F6CE7-A12F-4E49-820B-C045937DD429}" type="presOf" srcId="{ECBF0E7D-1D53-41E9-B58F-C2DA73CE6F7C}" destId="{33702B15-9095-4FA4-8821-B11AC9EBEFC2}" srcOrd="0" destOrd="2" presId="urn:microsoft.com/office/officeart/2005/8/layout/bList2"/>
    <dgm:cxn modelId="{6CCEDDED-323F-41A7-A6F1-F80D67885A7F}" type="presOf" srcId="{839741EB-AF70-4F04-8CE1-CB6A354BDA2D}" destId="{0BD928BB-9FB9-45AA-9F1D-B3A252A776DF}" srcOrd="0" destOrd="0" presId="urn:microsoft.com/office/officeart/2005/8/layout/bList2"/>
    <dgm:cxn modelId="{EC0D32F2-F017-4128-A51A-1F706151257D}" srcId="{BF86B76B-4D25-48D0-9D7B-39A830F7D6BC}" destId="{839741EB-AF70-4F04-8CE1-CB6A354BDA2D}" srcOrd="3" destOrd="0" parTransId="{01DE0FEF-9F58-4FED-835A-FCF288F7D0C3}" sibTransId="{D6544E59-53C7-4362-82D3-269E2EFD0C4B}"/>
    <dgm:cxn modelId="{A49DC3F5-4B22-41D8-8A11-8D4ED29FC965}" srcId="{FD07E91C-7046-43AA-B707-9B569F93A4ED}" destId="{C70DC36B-8303-4652-8BF1-0D84A29FCFED}" srcOrd="2" destOrd="0" parTransId="{9C13C528-66CB-44F5-B93C-45BE5455BA2C}" sibTransId="{F2A89874-3374-45FA-B8DF-6F716C7C2BAA}"/>
    <dgm:cxn modelId="{D8A129F6-AA45-4309-BD36-F8823891D05E}" type="presOf" srcId="{E72DA594-5EF6-49EF-B7A8-761A72DFC525}" destId="{36489D48-03D6-4FE4-84E5-8A76C77942E2}" srcOrd="0" destOrd="0" presId="urn:microsoft.com/office/officeart/2005/8/layout/bList2"/>
    <dgm:cxn modelId="{545E47F6-57BE-4CF9-A07F-ED9974424743}" type="presOf" srcId="{BB06A51A-E5C3-4815-9A8A-26A9C315F2C9}" destId="{63BDA6B1-2B38-4AE2-AC0A-4100D50825C7}" srcOrd="1" destOrd="0" presId="urn:microsoft.com/office/officeart/2005/8/layout/bList2"/>
    <dgm:cxn modelId="{E87DDCF7-1512-4719-BD1C-BA92B598B14D}" type="presOf" srcId="{516B408B-B909-40EE-BE7A-256FE7D4FECB}" destId="{63298AE1-0B1E-4F2F-9FE9-40C2F82C9870}" srcOrd="0" destOrd="1" presId="urn:microsoft.com/office/officeart/2005/8/layout/bList2"/>
    <dgm:cxn modelId="{55B62AF8-2210-4A2E-91B7-9AA5CF63BEA4}" type="presOf" srcId="{1721E8E1-C089-4FFE-BBEE-283977BBB4E7}" destId="{BB249775-B93F-4D41-8748-455120B86C4B}" srcOrd="0" destOrd="0" presId="urn:microsoft.com/office/officeart/2005/8/layout/bList2"/>
    <dgm:cxn modelId="{15DBDAF9-0A7F-43C1-86A8-00FDBB9B3DE9}" srcId="{1721E8E1-C089-4FFE-BBEE-283977BBB4E7}" destId="{4DDF4143-F981-4EAD-9C97-199D8ADE1CA6}" srcOrd="0" destOrd="0" parTransId="{7072F69A-1BAC-4AAC-8796-151D2B09D0B7}" sibTransId="{AFBE715B-A6DD-429F-B539-0A0C194394A1}"/>
    <dgm:cxn modelId="{6CB8F1F9-9E69-4E00-B8C0-9A547B0570E1}" srcId="{BF86B76B-4D25-48D0-9D7B-39A830F7D6BC}" destId="{ADFEDC73-2B2E-43C0-AD58-725D1DCF174E}" srcOrd="2" destOrd="0" parTransId="{49E9D818-2678-4347-B551-422D01E8C3E3}" sibTransId="{6A8ADEC0-2A0D-4067-9DA1-C9A0DDF26CEA}"/>
    <dgm:cxn modelId="{E09774FA-219F-4706-8489-05B8AC385192}" type="presOf" srcId="{26C202F7-81A9-4496-A14C-0F0C7A8288CA}" destId="{DAFA15F9-F5B6-4406-AE11-5EFCF813A28C}" srcOrd="0" destOrd="1" presId="urn:microsoft.com/office/officeart/2005/8/layout/bList2"/>
    <dgm:cxn modelId="{5A62D2FA-D403-4AEC-A84C-10AB3CA5B231}" type="presOf" srcId="{889BFDF4-ED80-4901-A111-25FB979B01BE}" destId="{33702B15-9095-4FA4-8821-B11AC9EBEFC2}" srcOrd="0" destOrd="1" presId="urn:microsoft.com/office/officeart/2005/8/layout/bList2"/>
    <dgm:cxn modelId="{06687AFB-08AB-4C0B-8662-123E7CD5D07F}" type="presOf" srcId="{0DF4D955-4B58-4192-B96A-5A1EC6A75178}" destId="{33702B15-9095-4FA4-8821-B11AC9EBEFC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5EC631-80F5-4199-97A8-9235F7EF3D0B}" type="doc">
      <dgm:prSet loTypeId="urn:microsoft.com/office/officeart/2008/layout/VerticalCurvedList" loCatId="list" qsTypeId="urn:microsoft.com/office/officeart/2005/8/quickstyle/simple3" qsCatId="simple" csTypeId="urn:microsoft.com/office/officeart/2005/8/colors/accent0_2" csCatId="mainScheme" phldr="1"/>
      <dgm:spPr/>
      <dgm:t>
        <a:bodyPr/>
        <a:lstStyle/>
        <a:p>
          <a:endParaRPr lang="en-US"/>
        </a:p>
      </dgm:t>
    </dgm:pt>
    <dgm:pt modelId="{390796AC-67A3-4BF4-AF68-582355FCCA65}">
      <dgm:prSet phldrT="[Text]"/>
      <dgm:spPr/>
      <dgm:t>
        <a:bodyPr/>
        <a:lstStyle/>
        <a:p>
          <a:r>
            <a:rPr lang="en-US" dirty="0"/>
            <a:t>Data understanding/exploration</a:t>
          </a:r>
        </a:p>
      </dgm:t>
    </dgm:pt>
    <dgm:pt modelId="{7413722A-89FC-4BE4-95AE-D89E53F7EF8A}" type="parTrans" cxnId="{96172412-0DB2-49F9-A32B-CDBA8A29FB42}">
      <dgm:prSet/>
      <dgm:spPr/>
      <dgm:t>
        <a:bodyPr/>
        <a:lstStyle/>
        <a:p>
          <a:endParaRPr lang="en-US"/>
        </a:p>
      </dgm:t>
    </dgm:pt>
    <dgm:pt modelId="{D5BFBFDA-84ED-4B99-9CB5-8AB45CA9CD82}" type="sibTrans" cxnId="{96172412-0DB2-49F9-A32B-CDBA8A29FB42}">
      <dgm:prSet/>
      <dgm:spPr/>
      <dgm:t>
        <a:bodyPr/>
        <a:lstStyle/>
        <a:p>
          <a:endParaRPr lang="en-US"/>
        </a:p>
      </dgm:t>
    </dgm:pt>
    <dgm:pt modelId="{78E7FAB0-63EC-4C7C-A13B-72898EC64799}">
      <dgm:prSet phldrT="[Text]"/>
      <dgm:spPr/>
      <dgm:t>
        <a:bodyPr/>
        <a:lstStyle/>
        <a:p>
          <a:r>
            <a:rPr lang="en-US" dirty="0"/>
            <a:t>Statistical analysis</a:t>
          </a:r>
        </a:p>
      </dgm:t>
    </dgm:pt>
    <dgm:pt modelId="{518B24D3-B7D3-4382-9BFE-79CB636E1B5B}" type="parTrans" cxnId="{C51067C9-717F-4D74-9BBA-87A0E13B59BD}">
      <dgm:prSet/>
      <dgm:spPr/>
      <dgm:t>
        <a:bodyPr/>
        <a:lstStyle/>
        <a:p>
          <a:endParaRPr lang="en-US"/>
        </a:p>
      </dgm:t>
    </dgm:pt>
    <dgm:pt modelId="{F2C6829D-A4A3-4C51-9912-065CD03905E4}" type="sibTrans" cxnId="{C51067C9-717F-4D74-9BBA-87A0E13B59BD}">
      <dgm:prSet/>
      <dgm:spPr/>
      <dgm:t>
        <a:bodyPr/>
        <a:lstStyle/>
        <a:p>
          <a:endParaRPr lang="en-US"/>
        </a:p>
      </dgm:t>
    </dgm:pt>
    <dgm:pt modelId="{06F16350-F725-4CED-A6E5-1493BF0F0501}">
      <dgm:prSet phldrT="[Text]"/>
      <dgm:spPr/>
      <dgm:t>
        <a:bodyPr/>
        <a:lstStyle/>
        <a:p>
          <a:r>
            <a:rPr lang="en-US" dirty="0"/>
            <a:t>Data “wrangling”</a:t>
          </a:r>
        </a:p>
      </dgm:t>
    </dgm:pt>
    <dgm:pt modelId="{A812FE83-0181-4E25-8F90-D03465689C7D}" type="parTrans" cxnId="{3D0F360B-8CC1-4782-B33A-4478DBAE504F}">
      <dgm:prSet/>
      <dgm:spPr/>
      <dgm:t>
        <a:bodyPr/>
        <a:lstStyle/>
        <a:p>
          <a:endParaRPr lang="en-US"/>
        </a:p>
      </dgm:t>
    </dgm:pt>
    <dgm:pt modelId="{F05BFE8A-349F-477A-A5DE-CACE024B9684}" type="sibTrans" cxnId="{3D0F360B-8CC1-4782-B33A-4478DBAE504F}">
      <dgm:prSet/>
      <dgm:spPr/>
      <dgm:t>
        <a:bodyPr/>
        <a:lstStyle/>
        <a:p>
          <a:endParaRPr lang="en-US"/>
        </a:p>
      </dgm:t>
    </dgm:pt>
    <dgm:pt modelId="{81EB6AE4-EC44-4925-93E2-F52ACF145281}">
      <dgm:prSet phldrT="[Text]"/>
      <dgm:spPr/>
      <dgm:t>
        <a:bodyPr/>
        <a:lstStyle/>
        <a:p>
          <a:r>
            <a:rPr lang="en-US" dirty="0"/>
            <a:t>Machine Learning</a:t>
          </a:r>
        </a:p>
      </dgm:t>
    </dgm:pt>
    <dgm:pt modelId="{6F86DA8D-A381-41BC-AD55-6EAF5AF09E70}" type="parTrans" cxnId="{AF170F1E-06AF-4694-BF5D-2A13B589E099}">
      <dgm:prSet/>
      <dgm:spPr/>
      <dgm:t>
        <a:bodyPr/>
        <a:lstStyle/>
        <a:p>
          <a:endParaRPr lang="en-US"/>
        </a:p>
      </dgm:t>
    </dgm:pt>
    <dgm:pt modelId="{C9392AC0-8CF2-4021-9DC7-9329E7A219C1}" type="sibTrans" cxnId="{AF170F1E-06AF-4694-BF5D-2A13B589E099}">
      <dgm:prSet/>
      <dgm:spPr/>
      <dgm:t>
        <a:bodyPr/>
        <a:lstStyle/>
        <a:p>
          <a:endParaRPr lang="en-US"/>
        </a:p>
      </dgm:t>
    </dgm:pt>
    <dgm:pt modelId="{F66B7670-2EA5-46D1-AA2B-0EDCF6FEF853}">
      <dgm:prSet phldrT="[Text]"/>
      <dgm:spPr/>
      <dgm:t>
        <a:bodyPr/>
        <a:lstStyle/>
        <a:p>
          <a:r>
            <a:rPr lang="en-US" dirty="0"/>
            <a:t>Graphical presentation</a:t>
          </a:r>
        </a:p>
      </dgm:t>
    </dgm:pt>
    <dgm:pt modelId="{B8C72BD5-0937-40AB-8474-77A00CCB11D5}" type="parTrans" cxnId="{19B87893-2348-44A3-BA91-1B786A80B17A}">
      <dgm:prSet/>
      <dgm:spPr/>
      <dgm:t>
        <a:bodyPr/>
        <a:lstStyle/>
        <a:p>
          <a:endParaRPr lang="en-US"/>
        </a:p>
      </dgm:t>
    </dgm:pt>
    <dgm:pt modelId="{C6790364-A7E2-4175-A2D8-D6EFF8206492}" type="sibTrans" cxnId="{19B87893-2348-44A3-BA91-1B786A80B17A}">
      <dgm:prSet/>
      <dgm:spPr/>
      <dgm:t>
        <a:bodyPr/>
        <a:lstStyle/>
        <a:p>
          <a:endParaRPr lang="en-US"/>
        </a:p>
      </dgm:t>
    </dgm:pt>
    <dgm:pt modelId="{9D716BB7-0251-45BB-B8ED-9F8206202630}">
      <dgm:prSet phldrT="[Text]"/>
      <dgm:spPr/>
      <dgm:t>
        <a:bodyPr/>
        <a:lstStyle/>
        <a:p>
          <a:r>
            <a:rPr lang="en-US" dirty="0"/>
            <a:t>Text analysis</a:t>
          </a:r>
        </a:p>
      </dgm:t>
    </dgm:pt>
    <dgm:pt modelId="{AE263DF2-AC3F-4291-91E0-2B1920323832}" type="parTrans" cxnId="{BADE55AF-EEDF-4C95-ADD9-001459E3C457}">
      <dgm:prSet/>
      <dgm:spPr/>
      <dgm:t>
        <a:bodyPr/>
        <a:lstStyle/>
        <a:p>
          <a:endParaRPr lang="en-US"/>
        </a:p>
      </dgm:t>
    </dgm:pt>
    <dgm:pt modelId="{3E26AEFF-A40B-4307-BC29-E02C8CD8DB25}" type="sibTrans" cxnId="{BADE55AF-EEDF-4C95-ADD9-001459E3C457}">
      <dgm:prSet/>
      <dgm:spPr/>
      <dgm:t>
        <a:bodyPr/>
        <a:lstStyle/>
        <a:p>
          <a:endParaRPr lang="en-US"/>
        </a:p>
      </dgm:t>
    </dgm:pt>
    <dgm:pt modelId="{77F53196-B90C-4071-A8EF-B8BA8F524AB1}" type="pres">
      <dgm:prSet presAssocID="{AD5EC631-80F5-4199-97A8-9235F7EF3D0B}" presName="Name0" presStyleCnt="0">
        <dgm:presLayoutVars>
          <dgm:chMax val="7"/>
          <dgm:chPref val="7"/>
          <dgm:dir/>
        </dgm:presLayoutVars>
      </dgm:prSet>
      <dgm:spPr/>
    </dgm:pt>
    <dgm:pt modelId="{A834A0B9-A435-4ECA-B046-E37BC9644D17}" type="pres">
      <dgm:prSet presAssocID="{AD5EC631-80F5-4199-97A8-9235F7EF3D0B}" presName="Name1" presStyleCnt="0"/>
      <dgm:spPr/>
    </dgm:pt>
    <dgm:pt modelId="{D63FA5D5-4CCB-450B-A627-3039F6816AF3}" type="pres">
      <dgm:prSet presAssocID="{AD5EC631-80F5-4199-97A8-9235F7EF3D0B}" presName="cycle" presStyleCnt="0"/>
      <dgm:spPr/>
    </dgm:pt>
    <dgm:pt modelId="{05014268-9A5C-445D-ACB7-3BA38A08E71E}" type="pres">
      <dgm:prSet presAssocID="{AD5EC631-80F5-4199-97A8-9235F7EF3D0B}" presName="srcNode" presStyleLbl="node1" presStyleIdx="0" presStyleCnt="6"/>
      <dgm:spPr/>
    </dgm:pt>
    <dgm:pt modelId="{95EA496A-322C-4ACA-9EF1-E26C2DA5D7D5}" type="pres">
      <dgm:prSet presAssocID="{AD5EC631-80F5-4199-97A8-9235F7EF3D0B}" presName="conn" presStyleLbl="parChTrans1D2" presStyleIdx="0" presStyleCnt="1"/>
      <dgm:spPr/>
    </dgm:pt>
    <dgm:pt modelId="{1E20EAA8-329F-4C50-9F8B-18C52BCD6624}" type="pres">
      <dgm:prSet presAssocID="{AD5EC631-80F5-4199-97A8-9235F7EF3D0B}" presName="extraNode" presStyleLbl="node1" presStyleIdx="0" presStyleCnt="6"/>
      <dgm:spPr/>
    </dgm:pt>
    <dgm:pt modelId="{4BC86DA6-382A-44A7-AFDB-6104E3FE8DA9}" type="pres">
      <dgm:prSet presAssocID="{AD5EC631-80F5-4199-97A8-9235F7EF3D0B}" presName="dstNode" presStyleLbl="node1" presStyleIdx="0" presStyleCnt="6"/>
      <dgm:spPr/>
    </dgm:pt>
    <dgm:pt modelId="{C5DAFA9D-E150-4963-957A-763B8BA26335}" type="pres">
      <dgm:prSet presAssocID="{390796AC-67A3-4BF4-AF68-582355FCCA65}" presName="text_1" presStyleLbl="node1" presStyleIdx="0" presStyleCnt="6">
        <dgm:presLayoutVars>
          <dgm:bulletEnabled val="1"/>
        </dgm:presLayoutVars>
      </dgm:prSet>
      <dgm:spPr/>
    </dgm:pt>
    <dgm:pt modelId="{9E0637B7-3946-4F76-9BB6-060938CF2679}" type="pres">
      <dgm:prSet presAssocID="{390796AC-67A3-4BF4-AF68-582355FCCA65}" presName="accent_1" presStyleCnt="0"/>
      <dgm:spPr/>
    </dgm:pt>
    <dgm:pt modelId="{E25312AB-CA8F-4B3B-BE3C-5570CBB5F8B2}" type="pres">
      <dgm:prSet presAssocID="{390796AC-67A3-4BF4-AF68-582355FCCA65}" presName="accentRepeatNode" presStyleLbl="solidFgAcc1" presStyleIdx="0" presStyleCnt="6"/>
      <dgm:spPr/>
    </dgm:pt>
    <dgm:pt modelId="{D4394D3B-CC25-47E8-9B3B-31C5F769A78B}" type="pres">
      <dgm:prSet presAssocID="{78E7FAB0-63EC-4C7C-A13B-72898EC64799}" presName="text_2" presStyleLbl="node1" presStyleIdx="1" presStyleCnt="6">
        <dgm:presLayoutVars>
          <dgm:bulletEnabled val="1"/>
        </dgm:presLayoutVars>
      </dgm:prSet>
      <dgm:spPr/>
    </dgm:pt>
    <dgm:pt modelId="{E4D2A948-EF4F-4FE0-92A3-2242EB307B2F}" type="pres">
      <dgm:prSet presAssocID="{78E7FAB0-63EC-4C7C-A13B-72898EC64799}" presName="accent_2" presStyleCnt="0"/>
      <dgm:spPr/>
    </dgm:pt>
    <dgm:pt modelId="{190B5DE6-5A79-4FF4-A47E-B34069413D7B}" type="pres">
      <dgm:prSet presAssocID="{78E7FAB0-63EC-4C7C-A13B-72898EC64799}" presName="accentRepeatNode" presStyleLbl="solidFgAcc1" presStyleIdx="1" presStyleCnt="6"/>
      <dgm:spPr/>
    </dgm:pt>
    <dgm:pt modelId="{7F4E6385-B5BB-4C55-9E58-F5BE1E4422BB}" type="pres">
      <dgm:prSet presAssocID="{06F16350-F725-4CED-A6E5-1493BF0F0501}" presName="text_3" presStyleLbl="node1" presStyleIdx="2" presStyleCnt="6">
        <dgm:presLayoutVars>
          <dgm:bulletEnabled val="1"/>
        </dgm:presLayoutVars>
      </dgm:prSet>
      <dgm:spPr/>
    </dgm:pt>
    <dgm:pt modelId="{7EBDAA80-794F-4560-90C7-8FDB118ED452}" type="pres">
      <dgm:prSet presAssocID="{06F16350-F725-4CED-A6E5-1493BF0F0501}" presName="accent_3" presStyleCnt="0"/>
      <dgm:spPr/>
    </dgm:pt>
    <dgm:pt modelId="{298DD6D5-E8D6-46F9-887E-634A1BDD23C0}" type="pres">
      <dgm:prSet presAssocID="{06F16350-F725-4CED-A6E5-1493BF0F0501}" presName="accentRepeatNode" presStyleLbl="solidFgAcc1" presStyleIdx="2" presStyleCnt="6"/>
      <dgm:spPr/>
    </dgm:pt>
    <dgm:pt modelId="{F2DC2A26-DBC4-4FE9-88A9-CE7540891DAD}" type="pres">
      <dgm:prSet presAssocID="{81EB6AE4-EC44-4925-93E2-F52ACF145281}" presName="text_4" presStyleLbl="node1" presStyleIdx="3" presStyleCnt="6">
        <dgm:presLayoutVars>
          <dgm:bulletEnabled val="1"/>
        </dgm:presLayoutVars>
      </dgm:prSet>
      <dgm:spPr/>
    </dgm:pt>
    <dgm:pt modelId="{E29F6D1C-5C85-4E82-AC04-743CB7555379}" type="pres">
      <dgm:prSet presAssocID="{81EB6AE4-EC44-4925-93E2-F52ACF145281}" presName="accent_4" presStyleCnt="0"/>
      <dgm:spPr/>
    </dgm:pt>
    <dgm:pt modelId="{053306BB-61AC-424F-B624-A17695AD2FF4}" type="pres">
      <dgm:prSet presAssocID="{81EB6AE4-EC44-4925-93E2-F52ACF145281}" presName="accentRepeatNode" presStyleLbl="solidFgAcc1" presStyleIdx="3" presStyleCnt="6"/>
      <dgm:spPr/>
    </dgm:pt>
    <dgm:pt modelId="{45E011FC-4614-458C-8159-F0FC934AD07A}" type="pres">
      <dgm:prSet presAssocID="{F66B7670-2EA5-46D1-AA2B-0EDCF6FEF853}" presName="text_5" presStyleLbl="node1" presStyleIdx="4" presStyleCnt="6">
        <dgm:presLayoutVars>
          <dgm:bulletEnabled val="1"/>
        </dgm:presLayoutVars>
      </dgm:prSet>
      <dgm:spPr/>
    </dgm:pt>
    <dgm:pt modelId="{E430A3D4-F9CD-4B8C-AD52-10A97AE0CF8D}" type="pres">
      <dgm:prSet presAssocID="{F66B7670-2EA5-46D1-AA2B-0EDCF6FEF853}" presName="accent_5" presStyleCnt="0"/>
      <dgm:spPr/>
    </dgm:pt>
    <dgm:pt modelId="{1CFD8DA8-8DF9-42DA-8774-A5EEAA1E535D}" type="pres">
      <dgm:prSet presAssocID="{F66B7670-2EA5-46D1-AA2B-0EDCF6FEF853}" presName="accentRepeatNode" presStyleLbl="solidFgAcc1" presStyleIdx="4" presStyleCnt="6"/>
      <dgm:spPr/>
    </dgm:pt>
    <dgm:pt modelId="{E57A386C-3412-429B-8810-6705E7A13862}" type="pres">
      <dgm:prSet presAssocID="{9D716BB7-0251-45BB-B8ED-9F8206202630}" presName="text_6" presStyleLbl="node1" presStyleIdx="5" presStyleCnt="6">
        <dgm:presLayoutVars>
          <dgm:bulletEnabled val="1"/>
        </dgm:presLayoutVars>
      </dgm:prSet>
      <dgm:spPr/>
    </dgm:pt>
    <dgm:pt modelId="{38905FB4-D73F-4507-9AAB-AE4977A0A945}" type="pres">
      <dgm:prSet presAssocID="{9D716BB7-0251-45BB-B8ED-9F8206202630}" presName="accent_6" presStyleCnt="0"/>
      <dgm:spPr/>
    </dgm:pt>
    <dgm:pt modelId="{9D3303D4-44D1-4A26-BBD9-DE62A25CF675}" type="pres">
      <dgm:prSet presAssocID="{9D716BB7-0251-45BB-B8ED-9F8206202630}" presName="accentRepeatNode" presStyleLbl="solidFgAcc1" presStyleIdx="5" presStyleCnt="6"/>
      <dgm:spPr/>
    </dgm:pt>
  </dgm:ptLst>
  <dgm:cxnLst>
    <dgm:cxn modelId="{3D0F360B-8CC1-4782-B33A-4478DBAE504F}" srcId="{AD5EC631-80F5-4199-97A8-9235F7EF3D0B}" destId="{06F16350-F725-4CED-A6E5-1493BF0F0501}" srcOrd="2" destOrd="0" parTransId="{A812FE83-0181-4E25-8F90-D03465689C7D}" sibTransId="{F05BFE8A-349F-477A-A5DE-CACE024B9684}"/>
    <dgm:cxn modelId="{C0E54D0B-FF71-467E-BFB8-5283B234A3E1}" type="presOf" srcId="{81EB6AE4-EC44-4925-93E2-F52ACF145281}" destId="{F2DC2A26-DBC4-4FE9-88A9-CE7540891DAD}" srcOrd="0" destOrd="0" presId="urn:microsoft.com/office/officeart/2008/layout/VerticalCurvedList"/>
    <dgm:cxn modelId="{96172412-0DB2-49F9-A32B-CDBA8A29FB42}" srcId="{AD5EC631-80F5-4199-97A8-9235F7EF3D0B}" destId="{390796AC-67A3-4BF4-AF68-582355FCCA65}" srcOrd="0" destOrd="0" parTransId="{7413722A-89FC-4BE4-95AE-D89E53F7EF8A}" sibTransId="{D5BFBFDA-84ED-4B99-9CB5-8AB45CA9CD82}"/>
    <dgm:cxn modelId="{CD65D41A-F721-4D99-B62B-12B9A3F3C94D}" type="presOf" srcId="{D5BFBFDA-84ED-4B99-9CB5-8AB45CA9CD82}" destId="{95EA496A-322C-4ACA-9EF1-E26C2DA5D7D5}" srcOrd="0" destOrd="0" presId="urn:microsoft.com/office/officeart/2008/layout/VerticalCurvedList"/>
    <dgm:cxn modelId="{AF170F1E-06AF-4694-BF5D-2A13B589E099}" srcId="{AD5EC631-80F5-4199-97A8-9235F7EF3D0B}" destId="{81EB6AE4-EC44-4925-93E2-F52ACF145281}" srcOrd="3" destOrd="0" parTransId="{6F86DA8D-A381-41BC-AD55-6EAF5AF09E70}" sibTransId="{C9392AC0-8CF2-4021-9DC7-9329E7A219C1}"/>
    <dgm:cxn modelId="{24AC6C28-507B-4541-BF55-D656522C2D4C}" type="presOf" srcId="{390796AC-67A3-4BF4-AF68-582355FCCA65}" destId="{C5DAFA9D-E150-4963-957A-763B8BA26335}" srcOrd="0" destOrd="0" presId="urn:microsoft.com/office/officeart/2008/layout/VerticalCurvedList"/>
    <dgm:cxn modelId="{4775C432-D232-4EA1-B1D7-F1A9FE570D33}" type="presOf" srcId="{06F16350-F725-4CED-A6E5-1493BF0F0501}" destId="{7F4E6385-B5BB-4C55-9E58-F5BE1E4422BB}" srcOrd="0" destOrd="0" presId="urn:microsoft.com/office/officeart/2008/layout/VerticalCurvedList"/>
    <dgm:cxn modelId="{67544C8B-00C7-4C7D-B4F1-519F4A81D215}" type="presOf" srcId="{78E7FAB0-63EC-4C7C-A13B-72898EC64799}" destId="{D4394D3B-CC25-47E8-9B3B-31C5F769A78B}" srcOrd="0" destOrd="0" presId="urn:microsoft.com/office/officeart/2008/layout/VerticalCurvedList"/>
    <dgm:cxn modelId="{ED25D291-F85A-41D8-A2A8-389D883AAB71}" type="presOf" srcId="{9D716BB7-0251-45BB-B8ED-9F8206202630}" destId="{E57A386C-3412-429B-8810-6705E7A13862}" srcOrd="0" destOrd="0" presId="urn:microsoft.com/office/officeart/2008/layout/VerticalCurvedList"/>
    <dgm:cxn modelId="{19B87893-2348-44A3-BA91-1B786A80B17A}" srcId="{AD5EC631-80F5-4199-97A8-9235F7EF3D0B}" destId="{F66B7670-2EA5-46D1-AA2B-0EDCF6FEF853}" srcOrd="4" destOrd="0" parTransId="{B8C72BD5-0937-40AB-8474-77A00CCB11D5}" sibTransId="{C6790364-A7E2-4175-A2D8-D6EFF8206492}"/>
    <dgm:cxn modelId="{51A4249A-4628-42EB-9D15-A9C2E0EA1FF7}" type="presOf" srcId="{F66B7670-2EA5-46D1-AA2B-0EDCF6FEF853}" destId="{45E011FC-4614-458C-8159-F0FC934AD07A}" srcOrd="0" destOrd="0" presId="urn:microsoft.com/office/officeart/2008/layout/VerticalCurvedList"/>
    <dgm:cxn modelId="{BADE55AF-EEDF-4C95-ADD9-001459E3C457}" srcId="{AD5EC631-80F5-4199-97A8-9235F7EF3D0B}" destId="{9D716BB7-0251-45BB-B8ED-9F8206202630}" srcOrd="5" destOrd="0" parTransId="{AE263DF2-AC3F-4291-91E0-2B1920323832}" sibTransId="{3E26AEFF-A40B-4307-BC29-E02C8CD8DB25}"/>
    <dgm:cxn modelId="{4AFBD5B1-7FE5-4C18-963A-0CB877451B9B}" type="presOf" srcId="{AD5EC631-80F5-4199-97A8-9235F7EF3D0B}" destId="{77F53196-B90C-4071-A8EF-B8BA8F524AB1}" srcOrd="0" destOrd="0" presId="urn:microsoft.com/office/officeart/2008/layout/VerticalCurvedList"/>
    <dgm:cxn modelId="{C51067C9-717F-4D74-9BBA-87A0E13B59BD}" srcId="{AD5EC631-80F5-4199-97A8-9235F7EF3D0B}" destId="{78E7FAB0-63EC-4C7C-A13B-72898EC64799}" srcOrd="1" destOrd="0" parTransId="{518B24D3-B7D3-4382-9BFE-79CB636E1B5B}" sibTransId="{F2C6829D-A4A3-4C51-9912-065CD03905E4}"/>
    <dgm:cxn modelId="{DE790060-CECE-4507-BD4B-0D850CCE8542}" type="presParOf" srcId="{77F53196-B90C-4071-A8EF-B8BA8F524AB1}" destId="{A834A0B9-A435-4ECA-B046-E37BC9644D17}" srcOrd="0" destOrd="0" presId="urn:microsoft.com/office/officeart/2008/layout/VerticalCurvedList"/>
    <dgm:cxn modelId="{0926F83A-1E0D-4B1D-AB9D-ECCEEED0B450}" type="presParOf" srcId="{A834A0B9-A435-4ECA-B046-E37BC9644D17}" destId="{D63FA5D5-4CCB-450B-A627-3039F6816AF3}" srcOrd="0" destOrd="0" presId="urn:microsoft.com/office/officeart/2008/layout/VerticalCurvedList"/>
    <dgm:cxn modelId="{2427A0E4-FBE3-46C8-9907-5A7E068FA9D0}" type="presParOf" srcId="{D63FA5D5-4CCB-450B-A627-3039F6816AF3}" destId="{05014268-9A5C-445D-ACB7-3BA38A08E71E}" srcOrd="0" destOrd="0" presId="urn:microsoft.com/office/officeart/2008/layout/VerticalCurvedList"/>
    <dgm:cxn modelId="{4BEC8847-DE5B-4C4A-A1A4-24449DA14C3D}" type="presParOf" srcId="{D63FA5D5-4CCB-450B-A627-3039F6816AF3}" destId="{95EA496A-322C-4ACA-9EF1-E26C2DA5D7D5}" srcOrd="1" destOrd="0" presId="urn:microsoft.com/office/officeart/2008/layout/VerticalCurvedList"/>
    <dgm:cxn modelId="{961FD3AC-980A-4A58-9790-C4751DF20C19}" type="presParOf" srcId="{D63FA5D5-4CCB-450B-A627-3039F6816AF3}" destId="{1E20EAA8-329F-4C50-9F8B-18C52BCD6624}" srcOrd="2" destOrd="0" presId="urn:microsoft.com/office/officeart/2008/layout/VerticalCurvedList"/>
    <dgm:cxn modelId="{EEB087A2-1140-410F-A1BC-4C731753EC10}" type="presParOf" srcId="{D63FA5D5-4CCB-450B-A627-3039F6816AF3}" destId="{4BC86DA6-382A-44A7-AFDB-6104E3FE8DA9}" srcOrd="3" destOrd="0" presId="urn:microsoft.com/office/officeart/2008/layout/VerticalCurvedList"/>
    <dgm:cxn modelId="{C66DF756-157A-48BB-A0BA-6DFDDF1EC313}" type="presParOf" srcId="{A834A0B9-A435-4ECA-B046-E37BC9644D17}" destId="{C5DAFA9D-E150-4963-957A-763B8BA26335}" srcOrd="1" destOrd="0" presId="urn:microsoft.com/office/officeart/2008/layout/VerticalCurvedList"/>
    <dgm:cxn modelId="{D811E218-11E4-4EEC-B956-3E18C706A7D1}" type="presParOf" srcId="{A834A0B9-A435-4ECA-B046-E37BC9644D17}" destId="{9E0637B7-3946-4F76-9BB6-060938CF2679}" srcOrd="2" destOrd="0" presId="urn:microsoft.com/office/officeart/2008/layout/VerticalCurvedList"/>
    <dgm:cxn modelId="{694C6880-7A79-4AFC-80B0-EB56D0B7BE64}" type="presParOf" srcId="{9E0637B7-3946-4F76-9BB6-060938CF2679}" destId="{E25312AB-CA8F-4B3B-BE3C-5570CBB5F8B2}" srcOrd="0" destOrd="0" presId="urn:microsoft.com/office/officeart/2008/layout/VerticalCurvedList"/>
    <dgm:cxn modelId="{39091CD0-4AA8-482F-B3E1-4DA7413B0F39}" type="presParOf" srcId="{A834A0B9-A435-4ECA-B046-E37BC9644D17}" destId="{D4394D3B-CC25-47E8-9B3B-31C5F769A78B}" srcOrd="3" destOrd="0" presId="urn:microsoft.com/office/officeart/2008/layout/VerticalCurvedList"/>
    <dgm:cxn modelId="{2912B919-CD92-42D1-98E6-E0B0B19524F2}" type="presParOf" srcId="{A834A0B9-A435-4ECA-B046-E37BC9644D17}" destId="{E4D2A948-EF4F-4FE0-92A3-2242EB307B2F}" srcOrd="4" destOrd="0" presId="urn:microsoft.com/office/officeart/2008/layout/VerticalCurvedList"/>
    <dgm:cxn modelId="{954316F0-534C-4434-8FEC-301258752C00}" type="presParOf" srcId="{E4D2A948-EF4F-4FE0-92A3-2242EB307B2F}" destId="{190B5DE6-5A79-4FF4-A47E-B34069413D7B}" srcOrd="0" destOrd="0" presId="urn:microsoft.com/office/officeart/2008/layout/VerticalCurvedList"/>
    <dgm:cxn modelId="{D7CF6011-FF34-4466-A7C8-62AF72CC8A5C}" type="presParOf" srcId="{A834A0B9-A435-4ECA-B046-E37BC9644D17}" destId="{7F4E6385-B5BB-4C55-9E58-F5BE1E4422BB}" srcOrd="5" destOrd="0" presId="urn:microsoft.com/office/officeart/2008/layout/VerticalCurvedList"/>
    <dgm:cxn modelId="{DC4AE5D6-9A13-465C-9010-C8E1E1A179EE}" type="presParOf" srcId="{A834A0B9-A435-4ECA-B046-E37BC9644D17}" destId="{7EBDAA80-794F-4560-90C7-8FDB118ED452}" srcOrd="6" destOrd="0" presId="urn:microsoft.com/office/officeart/2008/layout/VerticalCurvedList"/>
    <dgm:cxn modelId="{E6787E46-B815-49A3-8B6A-3EF389834EF7}" type="presParOf" srcId="{7EBDAA80-794F-4560-90C7-8FDB118ED452}" destId="{298DD6D5-E8D6-46F9-887E-634A1BDD23C0}" srcOrd="0" destOrd="0" presId="urn:microsoft.com/office/officeart/2008/layout/VerticalCurvedList"/>
    <dgm:cxn modelId="{2D3DD0D4-F141-4252-8170-38083AA5307F}" type="presParOf" srcId="{A834A0B9-A435-4ECA-B046-E37BC9644D17}" destId="{F2DC2A26-DBC4-4FE9-88A9-CE7540891DAD}" srcOrd="7" destOrd="0" presId="urn:microsoft.com/office/officeart/2008/layout/VerticalCurvedList"/>
    <dgm:cxn modelId="{3052A145-EC7E-45FE-9A9A-EF3627A52498}" type="presParOf" srcId="{A834A0B9-A435-4ECA-B046-E37BC9644D17}" destId="{E29F6D1C-5C85-4E82-AC04-743CB7555379}" srcOrd="8" destOrd="0" presId="urn:microsoft.com/office/officeart/2008/layout/VerticalCurvedList"/>
    <dgm:cxn modelId="{F79B45E3-FBE4-4C06-A5FF-14360F38C1E7}" type="presParOf" srcId="{E29F6D1C-5C85-4E82-AC04-743CB7555379}" destId="{053306BB-61AC-424F-B624-A17695AD2FF4}" srcOrd="0" destOrd="0" presId="urn:microsoft.com/office/officeart/2008/layout/VerticalCurvedList"/>
    <dgm:cxn modelId="{4853A56B-B484-42C4-8ADE-2CD52E70AA40}" type="presParOf" srcId="{A834A0B9-A435-4ECA-B046-E37BC9644D17}" destId="{45E011FC-4614-458C-8159-F0FC934AD07A}" srcOrd="9" destOrd="0" presId="urn:microsoft.com/office/officeart/2008/layout/VerticalCurvedList"/>
    <dgm:cxn modelId="{AA6323B8-D747-49D4-8C80-67724A39AA08}" type="presParOf" srcId="{A834A0B9-A435-4ECA-B046-E37BC9644D17}" destId="{E430A3D4-F9CD-4B8C-AD52-10A97AE0CF8D}" srcOrd="10" destOrd="0" presId="urn:microsoft.com/office/officeart/2008/layout/VerticalCurvedList"/>
    <dgm:cxn modelId="{75DC25EA-D337-4F64-B6F0-C7310FB28040}" type="presParOf" srcId="{E430A3D4-F9CD-4B8C-AD52-10A97AE0CF8D}" destId="{1CFD8DA8-8DF9-42DA-8774-A5EEAA1E535D}" srcOrd="0" destOrd="0" presId="urn:microsoft.com/office/officeart/2008/layout/VerticalCurvedList"/>
    <dgm:cxn modelId="{EE1FF277-5321-4A14-A03F-2F0B6E6BF3EC}" type="presParOf" srcId="{A834A0B9-A435-4ECA-B046-E37BC9644D17}" destId="{E57A386C-3412-429B-8810-6705E7A13862}" srcOrd="11" destOrd="0" presId="urn:microsoft.com/office/officeart/2008/layout/VerticalCurvedList"/>
    <dgm:cxn modelId="{64C587A6-C7A7-4A10-9054-AE02C24A5974}" type="presParOf" srcId="{A834A0B9-A435-4ECA-B046-E37BC9644D17}" destId="{38905FB4-D73F-4507-9AAB-AE4977A0A945}" srcOrd="12" destOrd="0" presId="urn:microsoft.com/office/officeart/2008/layout/VerticalCurvedList"/>
    <dgm:cxn modelId="{77E18C05-AA70-4727-837B-B0E387422749}" type="presParOf" srcId="{38905FB4-D73F-4507-9AAB-AE4977A0A945}" destId="{9D3303D4-44D1-4A26-BBD9-DE62A25CF675}"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R Server</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Python and Microsoft R</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dirty="0">
              <a:latin typeface="+mj-lt"/>
            </a:rPr>
            <a:t>SQL 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7CA46805-EE60-4920-BD56-DEB15CB89F70}" type="presOf" srcId="{03F2160B-B8D6-3E46-B2A2-0C35FF6BBD34}" destId="{CC1BB18B-B87B-9640-AA7C-10151CE1B699}" srcOrd="1" destOrd="0" presId="urn:microsoft.com/office/officeart/2005/8/layout/list1"/>
    <dgm:cxn modelId="{8930FC09-AE94-430D-A156-580C87E8BC41}" type="presOf" srcId="{90A80509-836E-EB41-B813-845319ACF31B}" destId="{EE4C4B62-8C5C-7844-AAB8-796CF2DE6A8C}" srcOrd="0" destOrd="1" presId="urn:microsoft.com/office/officeart/2005/8/layout/list1"/>
    <dgm:cxn modelId="{7A364714-BFCB-4206-B4E2-E5D228BDD333}" type="presOf" srcId="{4904CF5D-1164-B34E-92F3-2C598CE4BAF8}" destId="{EE4C4B62-8C5C-7844-AAB8-796CF2DE6A8C}" srcOrd="0" destOrd="0"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282EFC31-9E3A-4985-B188-1DB2C2E16EC1}" type="presOf" srcId="{E72E8D88-BE18-4CBB-9B67-6008D29D7077}" destId="{696755E5-2A53-964C-A033-F07E791D69CA}" srcOrd="0" destOrd="1" presId="urn:microsoft.com/office/officeart/2005/8/layout/list1"/>
    <dgm:cxn modelId="{DD53E735-488B-0244-BA22-89DD3605862F}" srcId="{03F2160B-B8D6-3E46-B2A2-0C35FF6BBD34}" destId="{90A80509-836E-EB41-B813-845319ACF31B}" srcOrd="1" destOrd="0" parTransId="{0DCCC00E-8D76-4042-BC43-1C3B1D0B585F}" sibTransId="{42D039D6-2A48-964D-88A8-E4ACF1E6E7A5}"/>
    <dgm:cxn modelId="{D176625C-35DE-814B-AEEF-8FAE0DE89B83}" srcId="{669A9F4D-AEB0-214D-8860-3A37A6217F00}" destId="{6B5AFCFF-0413-5A47-8D14-0CD38DBD11E0}" srcOrd="1" destOrd="0" parTransId="{F46C267E-BE7A-474F-B742-267FD30A1D90}" sibTransId="{5CCBD99D-240E-644C-BDC5-36A8862638C0}"/>
    <dgm:cxn modelId="{0AC3B460-BBCF-4FB8-95DB-7287404393A3}" srcId="{669A9F4D-AEB0-214D-8860-3A37A6217F00}" destId="{50500199-1C20-487E-B437-A9E53F03FF77}" srcOrd="2" destOrd="0" parTransId="{2FAE0617-6CA0-49A1-B9BF-F01B3E64A617}" sibTransId="{ED933EB8-2F17-4452-A56A-4FB72A3E5FA6}"/>
    <dgm:cxn modelId="{EF61B241-1C58-42A0-AA99-C7205597F1DD}" type="presOf" srcId="{0A19C907-DC89-4A44-BC87-828C3AD53B0F}" destId="{696755E5-2A53-964C-A033-F07E791D69CA}" srcOrd="0" destOrd="0" presId="urn:microsoft.com/office/officeart/2005/8/layout/list1"/>
    <dgm:cxn modelId="{C1ABEB6B-877F-4F91-823D-26532A58D239}" type="presOf" srcId="{6B5AFCFF-0413-5A47-8D14-0CD38DBD11E0}" destId="{48CB4575-940D-ED4D-85E0-2C17E2D5DF83}"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2F0ADB58-D194-4860-A2FF-0CE4ACF4D326}" srcId="{6B5AFCFF-0413-5A47-8D14-0CD38DBD11E0}" destId="{08FCFBD7-8A8C-4717-B9FD-3643C56E85F8}" srcOrd="2" destOrd="0" parTransId="{2CF02CA9-20A3-4993-9A8C-E04A8CA72CFE}" sibTransId="{F8E634D5-1D12-421E-B0D4-5977902C282D}"/>
    <dgm:cxn modelId="{DA4E087C-D4D1-4E26-9361-8D76511911E9}" type="presOf" srcId="{03F2160B-B8D6-3E46-B2A2-0C35FF6BBD34}" destId="{799B8D7F-321A-184D-8DC1-BB7CD9DD35AB}" srcOrd="0" destOrd="0" presId="urn:microsoft.com/office/officeart/2005/8/layout/list1"/>
    <dgm:cxn modelId="{E827B686-B31E-41E8-81AC-CDADBE1BACCF}" type="presOf" srcId="{633CC8C3-C401-4E72-B64B-2C32F3B8EFF5}" destId="{696755E5-2A53-964C-A033-F07E791D69CA}" srcOrd="0" destOrd="3" presId="urn:microsoft.com/office/officeart/2005/8/layout/list1"/>
    <dgm:cxn modelId="{EEBB8691-60DF-4859-8838-6857CE527AB4}" type="presOf" srcId="{D8C0A8BA-1C3D-E54B-BFAA-CA37492C5C60}" destId="{42FD30AD-AEED-46BF-AA1E-98035ED09A14}" srcOrd="0" destOrd="1" presId="urn:microsoft.com/office/officeart/2005/8/layout/list1"/>
    <dgm:cxn modelId="{77F87FA4-5AA6-FF45-8D12-D75AC8CD5734}" srcId="{03F2160B-B8D6-3E46-B2A2-0C35FF6BBD34}" destId="{4904CF5D-1164-B34E-92F3-2C598CE4BAF8}" srcOrd="0" destOrd="0" parTransId="{BCEA0ADB-A29F-E746-967D-8EE8C758D4CB}" sibTransId="{933AC4A8-7F63-4B46-AA08-7E8E6BF1C883}"/>
    <dgm:cxn modelId="{15AA4CA5-184B-164F-AF73-A842E23304A2}" srcId="{50500199-1C20-487E-B437-A9E53F03FF77}" destId="{D8C0A8BA-1C3D-E54B-BFAA-CA37492C5C60}" srcOrd="1" destOrd="0" parTransId="{5AC8E379-EF3C-374C-B881-1A48DAE2D574}" sibTransId="{D2C981AB-798D-D341-957A-C91FC11A36BD}"/>
    <dgm:cxn modelId="{8F8A1ABF-230B-4B11-A344-7BFEB461CFBC}" type="presOf" srcId="{50500199-1C20-487E-B437-A9E53F03FF77}" destId="{763A3345-5951-4D27-BE32-B9766C672E74}" srcOrd="1" destOrd="0" presId="urn:microsoft.com/office/officeart/2005/8/layout/list1"/>
    <dgm:cxn modelId="{3A1B0DC1-CF51-4A20-B883-42F96AC1C5B1}" type="presOf" srcId="{8839BBE4-2D3F-6F4B-B15C-FA0E85776004}" destId="{42FD30AD-AEED-46BF-AA1E-98035ED09A14}" srcOrd="0" destOrd="0" presId="urn:microsoft.com/office/officeart/2005/8/layout/list1"/>
    <dgm:cxn modelId="{D482E4CA-2059-467E-AAE3-2040D8446D0A}" type="presOf" srcId="{6B5AFCFF-0413-5A47-8D14-0CD38DBD11E0}" destId="{25EFDF05-A6D2-1046-9B07-112CFB09029D}" srcOrd="1" destOrd="0" presId="urn:microsoft.com/office/officeart/2005/8/layout/list1"/>
    <dgm:cxn modelId="{624CC8DA-8532-4A45-93F1-3364153298CE}" type="presOf" srcId="{669A9F4D-AEB0-214D-8860-3A37A6217F00}" destId="{AFDEF3D0-366F-6F45-A0B0-42AA7143D72A}" srcOrd="0" destOrd="0" presId="urn:microsoft.com/office/officeart/2005/8/layout/list1"/>
    <dgm:cxn modelId="{6C3D12DD-ADC9-49FC-AB62-E74E3154C13C}" type="presOf" srcId="{08FCFBD7-8A8C-4717-B9FD-3643C56E85F8}" destId="{696755E5-2A53-964C-A033-F07E791D69CA}" srcOrd="0" destOrd="2" presId="urn:microsoft.com/office/officeart/2005/8/layout/list1"/>
    <dgm:cxn modelId="{133D6AE0-C4A0-4AFD-9A79-ACB31CD17128}" srcId="{6B5AFCFF-0413-5A47-8D14-0CD38DBD11E0}" destId="{0A19C907-DC89-4A44-BC87-828C3AD53B0F}" srcOrd="0" destOrd="0" parTransId="{1B557E19-F3C4-4CCA-8F60-1E9A9BFDB029}" sibTransId="{4FD3E1B1-976E-4B0E-8BCF-136830F21AEA}"/>
    <dgm:cxn modelId="{7E3C46E6-356C-456D-941D-A7AA6642A80A}" type="presOf" srcId="{50500199-1C20-487E-B437-A9E53F03FF77}" destId="{509235D8-BF94-405B-9D37-45CACC1ECCC5}" srcOrd="0" destOrd="0" presId="urn:microsoft.com/office/officeart/2005/8/layout/list1"/>
    <dgm:cxn modelId="{861AABED-7E80-7746-B9DB-4DB2B954C273}" srcId="{50500199-1C20-487E-B437-A9E53F03FF77}" destId="{8839BBE4-2D3F-6F4B-B15C-FA0E85776004}" srcOrd="0" destOrd="0" parTransId="{8DDF8CB2-AB58-E44A-947A-941830444E3E}" sibTransId="{A7A834D4-BD10-554C-937C-1F0562ED2946}"/>
    <dgm:cxn modelId="{6E2216F8-10E8-445C-A8E2-77159D15C026}" srcId="{6B5AFCFF-0413-5A47-8D14-0CD38DBD11E0}" destId="{E72E8D88-BE18-4CBB-9B67-6008D29D7077}" srcOrd="1" destOrd="0" parTransId="{69CD53B6-7163-4B8F-AC79-9AB07B3A0DC6}" sibTransId="{C2C00E5A-FC64-43EC-B642-3354B8AB4FC7}"/>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Define Objectives</a:t>
          </a:r>
          <a:endParaRPr lang="en-US" sz="2000" kern="1200" dirty="0">
            <a:solidFill>
              <a:schemeClr val="bg2"/>
            </a:solidFill>
            <a:latin typeface="+mj-lt"/>
          </a:endParaRPr>
        </a:p>
        <a:p>
          <a:pPr marL="228600" lvl="1" indent="-228600" algn="l" defTabSz="889000">
            <a:lnSpc>
              <a:spcPct val="90000"/>
            </a:lnSpc>
            <a:spcBef>
              <a:spcPct val="0"/>
            </a:spcBef>
            <a:spcAft>
              <a:spcPct val="15000"/>
            </a:spcAft>
            <a:buChar char="•"/>
          </a:pPr>
          <a:r>
            <a:rPr lang="en-US" sz="2000" kern="1200">
              <a:solidFill>
                <a:schemeClr val="bg2"/>
              </a:solidFill>
              <a:latin typeface="+mj-lt"/>
            </a:rPr>
            <a:t>Identify Data Sources</a:t>
          </a:r>
          <a:endParaRPr lang="en-US" sz="2000" kern="1200" dirty="0">
            <a:solidFill>
              <a:schemeClr val="bg2"/>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Business Understanding</a:t>
          </a:r>
          <a:endParaRPr lang="en-US" sz="3200" kern="1200" dirty="0">
            <a:solidFill>
              <a:schemeClr val="bg2"/>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Data Acquisition and Understanding</a:t>
          </a:r>
          <a:endParaRPr lang="en-US" sz="3200" kern="1200" dirty="0">
            <a:solidFill>
              <a:schemeClr val="bg2"/>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bg2"/>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Modeling</a:t>
          </a:r>
          <a:endParaRPr lang="en-US" sz="3200" kern="1200" dirty="0">
            <a:solidFill>
              <a:schemeClr val="bg2"/>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Operationalize</a:t>
          </a:r>
          <a:endParaRPr lang="en-US" sz="2000" kern="1200" dirty="0">
            <a:solidFill>
              <a:schemeClr val="bg2"/>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Deployment</a:t>
          </a:r>
          <a:endParaRPr lang="en-US" sz="3200" kern="1200" dirty="0">
            <a:solidFill>
              <a:schemeClr val="bg2"/>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Customer Acceptance</a:t>
          </a:r>
          <a:endParaRPr lang="en-US" sz="3200" kern="1200" dirty="0">
            <a:solidFill>
              <a:schemeClr val="bg2"/>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Information Management</a:t>
          </a:r>
          <a:endParaRPr lang="en-US" sz="2000" kern="1200" dirty="0">
            <a:solidFill>
              <a:schemeClr val="bg2"/>
            </a:solidFill>
          </a:endParaRP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Data Catalog</a:t>
          </a:r>
        </a:p>
        <a:p>
          <a:pPr marL="228600" lvl="1" indent="-228600" algn="l" defTabSz="889000">
            <a:lnSpc>
              <a:spcPct val="90000"/>
            </a:lnSpc>
            <a:spcBef>
              <a:spcPct val="0"/>
            </a:spcBef>
            <a:spcAft>
              <a:spcPct val="15000"/>
            </a:spcAft>
            <a:buChar char="•"/>
          </a:pPr>
          <a:r>
            <a:rPr lang="en-US" sz="2000" kern="1200" dirty="0">
              <a:solidFill>
                <a:schemeClr val="bg2"/>
              </a:solidFill>
            </a:rPr>
            <a:t>Data Factory</a:t>
          </a:r>
        </a:p>
        <a:p>
          <a:pPr marL="228600" lvl="1" indent="-228600" algn="l" defTabSz="889000">
            <a:lnSpc>
              <a:spcPct val="90000"/>
            </a:lnSpc>
            <a:spcBef>
              <a:spcPct val="0"/>
            </a:spcBef>
            <a:spcAft>
              <a:spcPct val="15000"/>
            </a:spcAft>
            <a:buChar char="•"/>
          </a:pPr>
          <a:r>
            <a:rPr lang="en-US" sz="2000" kern="1200" dirty="0">
              <a:solidFill>
                <a:schemeClr val="bg2"/>
              </a:solidFill>
            </a:rPr>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Big Data</a:t>
          </a:r>
          <a:endParaRPr lang="en-US" sz="2000" kern="1200" dirty="0">
            <a:solidFill>
              <a:schemeClr val="bg2"/>
            </a:solidFill>
          </a:endParaRP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Azure Storage</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SQL Data Warehouse</a:t>
          </a:r>
        </a:p>
        <a:p>
          <a:pPr marL="228600" lvl="1" indent="-228600" algn="l" defTabSz="889000">
            <a:lnSpc>
              <a:spcPct val="90000"/>
            </a:lnSpc>
            <a:spcBef>
              <a:spcPct val="0"/>
            </a:spcBef>
            <a:spcAft>
              <a:spcPct val="15000"/>
            </a:spcAft>
            <a:buChar char="•"/>
          </a:pPr>
          <a:r>
            <a:rPr lang="en-US" sz="2000" kern="1200" dirty="0">
              <a:solidFill>
                <a:schemeClr val="bg2"/>
              </a:solidFill>
            </a:rPr>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Intelligence and Advanced Analytics</a:t>
          </a:r>
          <a:endParaRPr lang="en-US" sz="2000" kern="1200" dirty="0">
            <a:solidFill>
              <a:schemeClr val="bg2"/>
            </a:solidFill>
          </a:endParaRP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Cortana, Bot Service, Cognitive Framework</a:t>
          </a:r>
        </a:p>
        <a:p>
          <a:pPr marL="228600" lvl="1" indent="-228600" algn="l" defTabSz="889000">
            <a:lnSpc>
              <a:spcPct val="90000"/>
            </a:lnSpc>
            <a:spcBef>
              <a:spcPct val="0"/>
            </a:spcBef>
            <a:spcAft>
              <a:spcPct val="15000"/>
            </a:spcAft>
            <a:buChar char="•"/>
          </a:pPr>
          <a:r>
            <a:rPr lang="en-US" sz="2000" b="1" kern="1200" dirty="0">
              <a:solidFill>
                <a:schemeClr val="bg2"/>
              </a:solidFill>
            </a:rPr>
            <a:t>Machine Learning</a:t>
          </a:r>
        </a:p>
        <a:p>
          <a:pPr marL="228600" lvl="1" indent="-228600" algn="l" defTabSz="889000">
            <a:lnSpc>
              <a:spcPct val="90000"/>
            </a:lnSpc>
            <a:spcBef>
              <a:spcPct val="0"/>
            </a:spcBef>
            <a:spcAft>
              <a:spcPct val="15000"/>
            </a:spcAft>
            <a:buChar char="•"/>
          </a:pPr>
          <a:r>
            <a:rPr lang="en-US" sz="2000" kern="1200" dirty="0">
              <a:solidFill>
                <a:schemeClr val="bg2"/>
              </a:solidFill>
            </a:rPr>
            <a:t>HDInsight</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Stream Analytics</a:t>
          </a:r>
        </a:p>
        <a:p>
          <a:pPr marL="228600" lvl="1" indent="-228600" algn="l" defTabSz="889000">
            <a:lnSpc>
              <a:spcPct val="90000"/>
            </a:lnSpc>
            <a:spcBef>
              <a:spcPct val="0"/>
            </a:spcBef>
            <a:spcAft>
              <a:spcPct val="15000"/>
            </a:spcAft>
            <a:buChar char="•"/>
          </a:pPr>
          <a:r>
            <a:rPr lang="en-US" sz="2000" kern="1200" dirty="0">
              <a:solidFill>
                <a:schemeClr val="bg2"/>
              </a:solidFill>
            </a:rPr>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Visualization</a:t>
          </a:r>
          <a:endParaRPr lang="en-US" sz="2000" kern="1200" dirty="0">
            <a:solidFill>
              <a:schemeClr val="bg2"/>
            </a:solidFill>
          </a:endParaRP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Power BI</a:t>
          </a:r>
        </a:p>
        <a:p>
          <a:pPr marL="228600" lvl="1" indent="-228600" algn="l" defTabSz="889000">
            <a:lnSpc>
              <a:spcPct val="90000"/>
            </a:lnSpc>
            <a:spcBef>
              <a:spcPct val="0"/>
            </a:spcBef>
            <a:spcAft>
              <a:spcPct val="15000"/>
            </a:spcAft>
            <a:buChar char="•"/>
          </a:pPr>
          <a:r>
            <a:rPr lang="en-US" sz="2000" b="1" kern="1200" dirty="0">
              <a:solidFill>
                <a:schemeClr val="bg2"/>
              </a:solidFill>
            </a:rPr>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Solutions</a:t>
          </a:r>
          <a:endParaRPr lang="en-US" sz="2000" kern="1200" dirty="0">
            <a:solidFill>
              <a:schemeClr val="bg2"/>
            </a:solidFill>
          </a:endParaRP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a:t>Account security</a:t>
          </a:r>
          <a:endParaRPr lang="en-US" sz="1500" kern="1200" dirty="0"/>
        </a:p>
        <a:p>
          <a:pPr marL="114300" lvl="1" indent="-114300" algn="l" defTabSz="666750">
            <a:lnSpc>
              <a:spcPct val="90000"/>
            </a:lnSpc>
            <a:spcBef>
              <a:spcPct val="0"/>
            </a:spcBef>
            <a:spcAft>
              <a:spcPct val="15000"/>
            </a:spcAft>
            <a:buChar char="•"/>
          </a:pPr>
          <a:r>
            <a:rPr lang="en-US" sz="1500" kern="1200"/>
            <a:t>Cost management</a:t>
          </a:r>
          <a:endParaRPr lang="en-US" sz="1500" kern="1200" dirty="0"/>
        </a:p>
        <a:p>
          <a:pPr marL="114300" lvl="1" indent="-114300" algn="l" defTabSz="666750">
            <a:lnSpc>
              <a:spcPct val="90000"/>
            </a:lnSpc>
            <a:spcBef>
              <a:spcPct val="0"/>
            </a:spcBef>
            <a:spcAft>
              <a:spcPct val="15000"/>
            </a:spcAft>
            <a:buChar char="•"/>
          </a:pPr>
          <a:r>
            <a:rPr lang="en-US" sz="1500" kern="1200"/>
            <a:t>Scheduling</a:t>
          </a:r>
          <a:endParaRPr lang="en-US" sz="1500" kern="1200" dirty="0"/>
        </a:p>
        <a:p>
          <a:pPr marL="114300" lvl="1" indent="-114300" algn="l" defTabSz="666750">
            <a:lnSpc>
              <a:spcPct val="90000"/>
            </a:lnSpc>
            <a:spcBef>
              <a:spcPct val="0"/>
            </a:spcBef>
            <a:spcAft>
              <a:spcPct val="15000"/>
            </a:spcAft>
            <a:buChar char="•"/>
          </a:pPr>
          <a:r>
            <a:rPr lang="en-US" sz="1500" kern="1200"/>
            <a:t>Migration</a:t>
          </a:r>
          <a:endParaRPr lang="en-US" sz="1500" kern="1200" dirty="0"/>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endParaRPr lang="en-US" sz="1500" kern="1200" dirty="0"/>
        </a:p>
        <a:p>
          <a:pPr marL="114300" lvl="1" indent="-114300" algn="l" defTabSz="666750">
            <a:lnSpc>
              <a:spcPct val="90000"/>
            </a:lnSpc>
            <a:spcBef>
              <a:spcPct val="0"/>
            </a:spcBef>
            <a:spcAft>
              <a:spcPct val="15000"/>
            </a:spcAft>
            <a:buChar char="•"/>
          </a:pPr>
          <a:r>
            <a:rPr lang="en-US" sz="1500" kern="1200"/>
            <a:t>Optimization</a:t>
          </a:r>
          <a:endParaRPr lang="en-US" sz="1500" kern="1200" dirty="0"/>
        </a:p>
        <a:p>
          <a:pPr marL="114300" lvl="1" indent="-114300" algn="l" defTabSz="666750">
            <a:lnSpc>
              <a:spcPct val="90000"/>
            </a:lnSpc>
            <a:spcBef>
              <a:spcPct val="0"/>
            </a:spcBef>
            <a:spcAft>
              <a:spcPct val="15000"/>
            </a:spcAft>
            <a:buChar char="•"/>
          </a:pPr>
          <a:r>
            <a:rPr lang="en-US" sz="1500" kern="1200"/>
            <a:t>Regulatory requirements</a:t>
          </a:r>
          <a:endParaRPr lang="en-US" sz="1500" kern="1200" dirty="0"/>
        </a:p>
        <a:p>
          <a:pPr marL="114300" lvl="1" indent="-114300" algn="l" defTabSz="666750">
            <a:lnSpc>
              <a:spcPct val="90000"/>
            </a:lnSpc>
            <a:spcBef>
              <a:spcPct val="0"/>
            </a:spcBef>
            <a:spcAft>
              <a:spcPct val="15000"/>
            </a:spcAft>
            <a:buChar char="•"/>
          </a:pPr>
          <a:r>
            <a:rPr lang="en-US" sz="1500" kern="1200"/>
            <a:t>Networking and Hybrid</a:t>
          </a:r>
          <a:endParaRPr lang="en-US" sz="1500" kern="1200" dirty="0"/>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endParaRPr lang="en-US" sz="2000" b="0" kern="1200" dirty="0"/>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endParaRPr lang="en-US" sz="1500" kern="1200" dirty="0"/>
        </a:p>
        <a:p>
          <a:pPr marL="114300" lvl="1" indent="-114300" algn="l" defTabSz="666750">
            <a:lnSpc>
              <a:spcPct val="90000"/>
            </a:lnSpc>
            <a:spcBef>
              <a:spcPct val="0"/>
            </a:spcBef>
            <a:spcAft>
              <a:spcPct val="15000"/>
            </a:spcAft>
            <a:buChar char="•"/>
          </a:pPr>
          <a:r>
            <a:rPr lang="en-US" sz="1500" kern="1200"/>
            <a:t>Groups for monitoring and billing</a:t>
          </a:r>
          <a:endParaRPr lang="en-US" sz="1500" kern="1200" dirty="0"/>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endParaRPr lang="en-US" sz="2000" b="0" kern="1200" dirty="0"/>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endParaRPr lang="en-US" sz="1500" kern="1200" dirty="0"/>
        </a:p>
        <a:p>
          <a:pPr marL="114300" lvl="1" indent="-114300" algn="l" defTabSz="666750">
            <a:lnSpc>
              <a:spcPct val="90000"/>
            </a:lnSpc>
            <a:spcBef>
              <a:spcPct val="0"/>
            </a:spcBef>
            <a:spcAft>
              <a:spcPct val="15000"/>
            </a:spcAft>
            <a:buChar char="•"/>
          </a:pPr>
          <a:r>
            <a:rPr lang="en-US" sz="1500" kern="1200"/>
            <a:t>Recovery strategies</a:t>
          </a:r>
          <a:endParaRPr lang="en-US" sz="1500" kern="1200" dirty="0"/>
        </a:p>
        <a:p>
          <a:pPr marL="114300" lvl="1" indent="-114300" algn="l" defTabSz="666750">
            <a:lnSpc>
              <a:spcPct val="90000"/>
            </a:lnSpc>
            <a:spcBef>
              <a:spcPct val="0"/>
            </a:spcBef>
            <a:spcAft>
              <a:spcPct val="15000"/>
            </a:spcAft>
            <a:buChar char="•"/>
          </a:pPr>
          <a:r>
            <a:rPr lang="en-US" sz="1500" kern="1200"/>
            <a:t>Outage fallbacks</a:t>
          </a:r>
          <a:endParaRPr lang="en-US" sz="1500" kern="1200" dirty="0"/>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endParaRPr lang="en-US" sz="1500" kern="1200" dirty="0"/>
        </a:p>
        <a:p>
          <a:pPr marL="114300" lvl="1" indent="-114300" algn="l" defTabSz="666750">
            <a:lnSpc>
              <a:spcPct val="90000"/>
            </a:lnSpc>
            <a:spcBef>
              <a:spcPct val="0"/>
            </a:spcBef>
            <a:spcAft>
              <a:spcPct val="15000"/>
            </a:spcAft>
            <a:buChar char="•"/>
          </a:pPr>
          <a:r>
            <a:rPr lang="en-US" sz="1500" kern="1200"/>
            <a:t>Report distribution</a:t>
          </a:r>
          <a:endParaRPr lang="en-US" sz="1500" kern="1200" dirty="0"/>
        </a:p>
        <a:p>
          <a:pPr marL="114300" lvl="1" indent="-114300" algn="l" defTabSz="666750">
            <a:lnSpc>
              <a:spcPct val="90000"/>
            </a:lnSpc>
            <a:spcBef>
              <a:spcPct val="0"/>
            </a:spcBef>
            <a:spcAft>
              <a:spcPct val="15000"/>
            </a:spcAft>
            <a:buChar char="•"/>
          </a:pPr>
          <a:r>
            <a:rPr lang="en-US" sz="1500" kern="1200"/>
            <a:t>Automated alerts</a:t>
          </a:r>
          <a:endParaRPr lang="en-US" sz="1500" kern="1200" dirty="0"/>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endParaRPr lang="en-US" sz="2000" kern="1200" dirty="0"/>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A496A-322C-4ACA-9EF1-E26C2DA5D7D5}">
      <dsp:nvSpPr>
        <dsp:cNvPr id="0" name=""/>
        <dsp:cNvSpPr/>
      </dsp:nvSpPr>
      <dsp:spPr>
        <a:xfrm>
          <a:off x="-6249911" y="-956099"/>
          <a:ext cx="7439520" cy="7439520"/>
        </a:xfrm>
        <a:prstGeom prst="blockArc">
          <a:avLst>
            <a:gd name="adj1" fmla="val 18900000"/>
            <a:gd name="adj2" fmla="val 2700000"/>
            <a:gd name="adj3" fmla="val 29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5DAFA9D-E150-4963-957A-763B8BA26335}">
      <dsp:nvSpPr>
        <dsp:cNvPr id="0" name=""/>
        <dsp:cNvSpPr/>
      </dsp:nvSpPr>
      <dsp:spPr>
        <a:xfrm>
          <a:off x="442928" y="291068"/>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understanding/exploration</a:t>
          </a:r>
        </a:p>
      </dsp:txBody>
      <dsp:txXfrm>
        <a:off x="442928" y="291068"/>
        <a:ext cx="10261046" cy="581916"/>
      </dsp:txXfrm>
    </dsp:sp>
    <dsp:sp modelId="{E25312AB-CA8F-4B3B-BE3C-5570CBB5F8B2}">
      <dsp:nvSpPr>
        <dsp:cNvPr id="0" name=""/>
        <dsp:cNvSpPr/>
      </dsp:nvSpPr>
      <dsp:spPr>
        <a:xfrm>
          <a:off x="79230" y="218329"/>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D4394D3B-CC25-47E8-9B3B-31C5F769A78B}">
      <dsp:nvSpPr>
        <dsp:cNvPr id="0" name=""/>
        <dsp:cNvSpPr/>
      </dsp:nvSpPr>
      <dsp:spPr>
        <a:xfrm>
          <a:off x="921594" y="116383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Statistical analysis</a:t>
          </a:r>
        </a:p>
      </dsp:txBody>
      <dsp:txXfrm>
        <a:off x="921594" y="1163832"/>
        <a:ext cx="9782380" cy="581916"/>
      </dsp:txXfrm>
    </dsp:sp>
    <dsp:sp modelId="{190B5DE6-5A79-4FF4-A47E-B34069413D7B}">
      <dsp:nvSpPr>
        <dsp:cNvPr id="0" name=""/>
        <dsp:cNvSpPr/>
      </dsp:nvSpPr>
      <dsp:spPr>
        <a:xfrm>
          <a:off x="557896" y="109109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F4E6385-B5BB-4C55-9E58-F5BE1E4422BB}">
      <dsp:nvSpPr>
        <dsp:cNvPr id="0" name=""/>
        <dsp:cNvSpPr/>
      </dsp:nvSpPr>
      <dsp:spPr>
        <a:xfrm>
          <a:off x="1140476" y="2036597"/>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“wrangling”</a:t>
          </a:r>
        </a:p>
      </dsp:txBody>
      <dsp:txXfrm>
        <a:off x="1140476" y="2036597"/>
        <a:ext cx="9563498" cy="581916"/>
      </dsp:txXfrm>
    </dsp:sp>
    <dsp:sp modelId="{298DD6D5-E8D6-46F9-887E-634A1BDD23C0}">
      <dsp:nvSpPr>
        <dsp:cNvPr id="0" name=""/>
        <dsp:cNvSpPr/>
      </dsp:nvSpPr>
      <dsp:spPr>
        <a:xfrm>
          <a:off x="776778" y="196385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F2DC2A26-DBC4-4FE9-88A9-CE7540891DAD}">
      <dsp:nvSpPr>
        <dsp:cNvPr id="0" name=""/>
        <dsp:cNvSpPr/>
      </dsp:nvSpPr>
      <dsp:spPr>
        <a:xfrm>
          <a:off x="1140476" y="2908808"/>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Machine Learning</a:t>
          </a:r>
        </a:p>
      </dsp:txBody>
      <dsp:txXfrm>
        <a:off x="1140476" y="2908808"/>
        <a:ext cx="9563498" cy="581916"/>
      </dsp:txXfrm>
    </dsp:sp>
    <dsp:sp modelId="{053306BB-61AC-424F-B624-A17695AD2FF4}">
      <dsp:nvSpPr>
        <dsp:cNvPr id="0" name=""/>
        <dsp:cNvSpPr/>
      </dsp:nvSpPr>
      <dsp:spPr>
        <a:xfrm>
          <a:off x="776778" y="2836068"/>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5E011FC-4614-458C-8159-F0FC934AD07A}">
      <dsp:nvSpPr>
        <dsp:cNvPr id="0" name=""/>
        <dsp:cNvSpPr/>
      </dsp:nvSpPr>
      <dsp:spPr>
        <a:xfrm>
          <a:off x="921594" y="378157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Graphical presentation</a:t>
          </a:r>
        </a:p>
      </dsp:txBody>
      <dsp:txXfrm>
        <a:off x="921594" y="3781572"/>
        <a:ext cx="9782380" cy="581916"/>
      </dsp:txXfrm>
    </dsp:sp>
    <dsp:sp modelId="{1CFD8DA8-8DF9-42DA-8774-A5EEAA1E535D}">
      <dsp:nvSpPr>
        <dsp:cNvPr id="0" name=""/>
        <dsp:cNvSpPr/>
      </dsp:nvSpPr>
      <dsp:spPr>
        <a:xfrm>
          <a:off x="557896" y="370883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E57A386C-3412-429B-8810-6705E7A13862}">
      <dsp:nvSpPr>
        <dsp:cNvPr id="0" name=""/>
        <dsp:cNvSpPr/>
      </dsp:nvSpPr>
      <dsp:spPr>
        <a:xfrm>
          <a:off x="442928" y="4654336"/>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Text analysis</a:t>
          </a:r>
        </a:p>
      </dsp:txBody>
      <dsp:txXfrm>
        <a:off x="442928" y="4654336"/>
        <a:ext cx="10261046" cy="581916"/>
      </dsp:txXfrm>
    </dsp:sp>
    <dsp:sp modelId="{9D3303D4-44D1-4A26-BBD9-DE62A25CF675}">
      <dsp:nvSpPr>
        <dsp:cNvPr id="0" name=""/>
        <dsp:cNvSpPr/>
      </dsp:nvSpPr>
      <dsp:spPr>
        <a:xfrm>
          <a:off x="79230" y="458159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Server</a:t>
          </a: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Python and Microsoft R</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6/10/2017 9:25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2.png>
</file>

<file path=ppt/media/image15.tiff>
</file>

<file path=ppt/media/image16.jpg>
</file>

<file path=ppt/media/image17.png>
</file>

<file path=ppt/media/image18.png>
</file>

<file path=ppt/media/image19.png>
</file>

<file path=ppt/media/image2.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41.jpe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cran.r-project.org/doc/manuals/R-data.html"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datacamp.com/community/tutorials/r-data-import-tutorial#gs.LV5iKLY"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packages.revolutionanalytics.com/doc/8.0.0/win/RevoScaleR_ODBC.pdf" TargetMode="Externa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59.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 http://cortanaanalytics.com</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https://mran.revolutionanalytics.com/documents/what-is-r/</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resources - https://msdn.microsoft.com/en-us/microsoft-r/microsoft-r-more-resources</a:t>
            </a:r>
          </a:p>
          <a:p>
            <a:pPr marL="228600" indent="-228600">
              <a:buFont typeface="+mj-lt"/>
              <a:buAutoNum type="arabicPeriod"/>
            </a:pPr>
            <a:r>
              <a:rPr lang="en-US" sz="2000" dirty="0"/>
              <a:t>R Links - http://www.datasciencecentral.com/m/discussion?id=6448529%3ATopic%3A280135</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51999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p>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(from</a:t>
            </a:r>
            <a:r>
              <a:rPr lang="en-US" sz="1600" kern="1200" baseline="0" dirty="0">
                <a:solidFill>
                  <a:schemeClr val="tx1"/>
                </a:solidFill>
              </a:rPr>
              <a:t> the Optional First Lab)</a:t>
            </a:r>
            <a:r>
              <a:rPr lang="en-US" sz="1600" kern="1200" dirty="0">
                <a:solidFill>
                  <a:schemeClr val="tx1"/>
                </a:solidFill>
              </a:rPr>
              <a:t>, Use an Azure Account</a:t>
            </a:r>
            <a:r>
              <a:rPr lang="en-US" sz="1600" kern="1200" baseline="0" dirty="0">
                <a:solidFill>
                  <a:schemeClr val="tx1"/>
                </a:solidFill>
              </a:rPr>
              <a:t> to create a Data Science Virtual Machine:</a:t>
            </a:r>
          </a:p>
          <a:p>
            <a:pPr marL="445862" lvl="1" indent="-228600">
              <a:buFont typeface="+mj-lt"/>
              <a:buAutoNum type="alphaLcParenR"/>
              <a:defRPr/>
            </a:pPr>
            <a:r>
              <a:rPr lang="en-US" sz="1600" kern="1200" baseline="0" dirty="0">
                <a:solidFill>
                  <a:schemeClr val="tx1"/>
                </a:solidFill>
              </a:rPr>
              <a:t>If you do not have an Azure account, go here for a free account </a:t>
            </a:r>
            <a:r>
              <a:rPr lang="en-US" sz="1600" dirty="0"/>
              <a:t>- https://azure.microsoft.com/en-us/free/ </a:t>
            </a:r>
            <a:r>
              <a:rPr lang="en-US" sz="1600" kern="1200" baseline="0" dirty="0">
                <a:solidFill>
                  <a:schemeClr val="tx1"/>
                </a:solidFill>
              </a:rPr>
              <a:t>You will need a credit card, but you will not be charged</a:t>
            </a:r>
          </a:p>
          <a:p>
            <a:pPr marL="560162" lvl="1" indent="-342900">
              <a:buFont typeface="+mj-lt"/>
              <a:buAutoNum type="alphaLcParenR"/>
              <a:defRPr/>
            </a:pPr>
            <a:r>
              <a:rPr lang="en-US" sz="1600" kern="1200" baseline="0" dirty="0">
                <a:solidFill>
                  <a:schemeClr val="tx1"/>
                </a:solidFill>
              </a:rPr>
              <a:t>Log in to the Azure </a:t>
            </a:r>
            <a:r>
              <a:rPr lang="en-US" sz="1600" dirty="0"/>
              <a:t>Portal - 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a:t>
            </a:r>
            <a:r>
              <a:rPr lang="en-US" sz="1600" b="1" kern="1200" baseline="0" dirty="0">
                <a:solidFill>
                  <a:schemeClr val="tx1"/>
                </a:solidFill>
              </a:rPr>
              <a:t>Windows</a:t>
            </a:r>
            <a:r>
              <a:rPr lang="en-US" sz="1600" kern="1200" baseline="0" dirty="0">
                <a:solidFill>
                  <a:schemeClr val="tx1"/>
                </a:solidFill>
              </a:rPr>
              <a:t> Data Science Virtual Machine (use at least 2 Processors, around 6GB of RAM, and use HDD not SSD – larger systems will perform faster but will cost more per hour</a:t>
            </a:r>
            <a:r>
              <a:rPr lang="en-US" sz="1600" dirty="0"/>
              <a:t>) </a:t>
            </a:r>
          </a:p>
          <a:p>
            <a:pPr marL="560162" lvl="1" indent="-342900">
              <a:buFont typeface="+mj-lt"/>
              <a:buAutoNum type="alphaLcParenR"/>
              <a:defRPr/>
            </a:pPr>
            <a:r>
              <a:rPr lang="en-US" sz="1600" dirty="0"/>
              <a:t>Deploy the DSVM and Connect to it with Remote Desktop Protocol</a:t>
            </a:r>
          </a:p>
          <a:p>
            <a:pPr marL="228600" lvl="0" indent="-228600">
              <a:buFont typeface="+mj-lt"/>
              <a:buAutoNum type="arabicPeriod"/>
              <a:defRPr/>
            </a:pPr>
            <a:r>
              <a:rPr lang="en-US" sz="1800" kern="1200" dirty="0">
                <a:solidFill>
                  <a:schemeClr val="tx1"/>
                </a:solidFill>
                <a:latin typeface="Segoe UI Light" pitchFamily="34" charset="0"/>
                <a:ea typeface="+mn-ea"/>
                <a:cs typeface="+mn-cs"/>
              </a:rPr>
              <a:t>On either the Data Science Virtual</a:t>
            </a:r>
            <a:r>
              <a:rPr lang="en-US" sz="1800" kern="1200" baseline="0" dirty="0">
                <a:solidFill>
                  <a:schemeClr val="tx1"/>
                </a:solidFill>
                <a:latin typeface="Segoe UI Light" pitchFamily="34" charset="0"/>
                <a:ea typeface="+mn-ea"/>
                <a:cs typeface="+mn-cs"/>
              </a:rPr>
              <a:t> Machine, or the local system you installed, open Visual Studio.</a:t>
            </a:r>
          </a:p>
          <a:p>
            <a:pPr marL="228600" lvl="0" indent="-228600">
              <a:buFont typeface="+mj-lt"/>
              <a:buAutoNum type="arabicPeriod"/>
              <a:defRPr/>
            </a:pPr>
            <a:r>
              <a:rPr lang="en-US" sz="1800" kern="1200" baseline="0" dirty="0">
                <a:solidFill>
                  <a:schemeClr val="tx1"/>
                </a:solidFill>
                <a:latin typeface="Segoe UI Light" pitchFamily="34" charset="0"/>
                <a:ea typeface="+mn-ea"/>
                <a:cs typeface="+mn-cs"/>
              </a:rPr>
              <a:t>In the R Immediate Window: </a:t>
            </a:r>
          </a:p>
          <a:p>
            <a:pPr marL="560162" lvl="1" indent="-342900">
              <a:buFont typeface="+mj-lt"/>
              <a:buAutoNum type="alphaL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Microsoft R is loaded: - type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0074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https://msdn.microsoft.com/en-us/microsoft-r/index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3153728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defTabSz="931863" eaLnBrk="0" fontAlgn="base" hangingPunct="0">
              <a:lnSpc>
                <a:spcPct val="100000"/>
              </a:lnSpc>
              <a:spcBef>
                <a:spcPct val="30000"/>
              </a:spcBef>
              <a:spcAft>
                <a:spcPct val="0"/>
              </a:spcAft>
              <a:buFont typeface="+mj-lt"/>
              <a:buAutoNum type="arabicPeriod"/>
              <a:defRPr/>
            </a:pPr>
            <a:r>
              <a:rPr lang="en-US" dirty="0"/>
              <a:t>Microsoft Machine Learning Services - https://docs.microsoft.com/en-us/sql/advanced-analytics/r/r-services</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090570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https://channel9.msdn.com/blogs/MicrosoftR/Microsoft-Introduces-new-free-Microsoft-R-Client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5752891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http://dacrook.com/introduction-to-microsoft-r-open/</a:t>
            </a:r>
          </a:p>
          <a:p>
            <a:pPr marL="228600" indent="-228600">
              <a:buFont typeface="+mj-lt"/>
              <a:buAutoNum type="arabicPeriod"/>
            </a:pPr>
            <a:r>
              <a:rPr lang="en-US" dirty="0"/>
              <a:t>Feature Comparison - https://msdn.microsoft.com/en-us/microsoft-r/index#mrc</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6768823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defTabSz="931863" eaLnBrk="0" fontAlgn="base" hangingPunct="0">
              <a:lnSpc>
                <a:spcPct val="100000"/>
              </a:lnSpc>
              <a:spcBef>
                <a:spcPct val="30000"/>
              </a:spcBef>
              <a:spcAft>
                <a:spcPct val="0"/>
              </a:spcAft>
              <a:buFont typeface="+mj-lt"/>
              <a:buAutoNum type="arabicPeriod"/>
              <a:defRPr/>
            </a:pPr>
            <a:r>
              <a:rPr lang="en-US" sz="1800" baseline="0" dirty="0"/>
              <a:t>Microsoft ML </a:t>
            </a:r>
            <a:r>
              <a:rPr lang="en-US" dirty="0"/>
              <a:t>Server - 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0275093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https://msdn.microsoft.com/en-us/library/dn905952.aspx</a:t>
            </a:r>
            <a:endParaRPr lang="en-US" sz="1800" dirty="0"/>
          </a:p>
          <a:p>
            <a:pPr marL="228600" indent="-228600">
              <a:buFont typeface="+mj-lt"/>
              <a:buAutoNum type="arabicPeriod"/>
            </a:pPr>
            <a:r>
              <a:rPr lang="en-US" sz="1800" dirty="0"/>
              <a:t>Using R in Azure Machine Learning</a:t>
            </a:r>
            <a:r>
              <a:rPr lang="en-US" dirty="0"/>
              <a:t> - 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6016432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78212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3113616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https://msdn.microsoft.com/en-us/microsoft-r/rserver-install-supported-platforms</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http://dacrook.com/introduction-to-microsoft-r-open/</a:t>
            </a:r>
          </a:p>
          <a:p>
            <a:pPr marL="228600" lvl="0" indent="-228600">
              <a:buFont typeface="+mj-lt"/>
              <a:buAutoNum type="arabicPeriod"/>
              <a:defRPr/>
            </a:pPr>
            <a:r>
              <a:rPr lang="en-US" sz="1800" dirty="0"/>
              <a:t>Microsoft R </a:t>
            </a:r>
            <a:r>
              <a:rPr lang="en-US" dirty="0"/>
              <a:t>Client - https://msdn.microsoft.com/en-us/microsoft-r/index#mrc</a:t>
            </a:r>
            <a:endParaRPr lang="en-US" sz="1800" baseline="0" dirty="0"/>
          </a:p>
          <a:p>
            <a:pPr marL="228600" indent="-228600">
              <a:buFont typeface="+mj-lt"/>
              <a:buAutoNum type="arabicPeriod"/>
            </a:pPr>
            <a:r>
              <a:rPr lang="en-US" sz="1800" baseline="0" dirty="0"/>
              <a:t>Microsoft R </a:t>
            </a:r>
            <a:r>
              <a:rPr lang="en-US" dirty="0"/>
              <a:t>Server - 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 https://msdn.microsoft.com/en-us/microsoft-r/index#sqlr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 https://azure.microsoft.com/en-gb/services/hdinsight/apache-spark/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121309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https://msdn.microsoft.com/en-us/microsoft-r/?f=255&amp;MSPPError=-2147217396</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6097443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7054321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-https://msdn.microsoft.com/</a:t>
            </a:r>
            <a:r>
              <a:rPr lang="en-US" dirty="0" err="1"/>
              <a:t>en</a:t>
            </a:r>
            <a:r>
              <a:rPr lang="en-US" dirty="0"/>
              <a:t>-us/microsoft-r/install-r-client-windows </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446036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are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361787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276134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https://mran.revolutionanalytics.com/documents/what-is-r/</a:t>
            </a:r>
          </a:p>
          <a:p>
            <a:pPr marL="228600" indent="-228600">
              <a:buFont typeface="+mj-lt"/>
              <a:buAutoNum type="arabicPeriod"/>
            </a:pPr>
            <a:r>
              <a:rPr lang="en-US" dirty="0"/>
              <a:t>Working with R Data Types - https://msdn.microsoft.com/en-us/library/mt590948.aspx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https://learnanalyticsassets.blob.core.windows.net/mrs/rclass.zip</a:t>
            </a: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a:p>
            <a:pPr marL="560162" lvl="1" indent="-342900">
              <a:buFont typeface="+mj-lt"/>
              <a:buAutoNum type="alphaLcParenR"/>
              <a:defRPr/>
            </a:pPr>
            <a:endParaRPr lang="en-US" sz="1600" dirty="0"/>
          </a:p>
          <a:p>
            <a:pPr marL="342900" lvl="0" indent="-342900">
              <a:buFont typeface="+mj-lt"/>
              <a:buAutoNum type="arabicPeriod"/>
              <a:defRPr/>
            </a:pPr>
            <a:r>
              <a:rPr lang="en-US" sz="1600" dirty="0"/>
              <a:t>Also optional – instead of SQL Server 2016 and Visual</a:t>
            </a:r>
            <a:r>
              <a:rPr lang="en-US" sz="1600" baseline="0" dirty="0"/>
              <a:t> Studio 2015, </a:t>
            </a:r>
            <a:r>
              <a:rPr lang="en-US" sz="1600" dirty="0"/>
              <a:t>you can use SQL Server 2017 Developer Edition</a:t>
            </a:r>
            <a:r>
              <a:rPr lang="en-US" sz="1600" baseline="0" dirty="0"/>
              <a:t> </a:t>
            </a:r>
            <a:r>
              <a:rPr lang="en-US" sz="1600" dirty="0"/>
              <a:t>if you select “SQL Server ML Services”, and Visual Studio 2017 Community</a:t>
            </a:r>
            <a:r>
              <a:rPr lang="en-US" sz="1600" baseline="0" dirty="0"/>
              <a:t> Edition, if you install the “Data Science” workload.</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342900" lvl="0" indent="-342900">
              <a:buFont typeface="+mj-lt"/>
              <a:buAutoNum type="arabicPeriod"/>
              <a:defRPr/>
            </a:pPr>
            <a:r>
              <a:rPr lang="en-US" sz="1600" dirty="0"/>
              <a:t>Connect</a:t>
            </a:r>
            <a:r>
              <a:rPr lang="en-US" sz="1600" baseline="0" dirty="0"/>
              <a:t> to the Data Science Virtual Machine, or open R Tools for Visual Studio on your local system or on your Data Science Virtual Machine. </a:t>
            </a:r>
          </a:p>
          <a:p>
            <a:pPr marL="342900" lvl="0" indent="-342900">
              <a:buFont typeface="+mj-lt"/>
              <a:buAutoNum type="arabicPeriod"/>
              <a:defRPr/>
            </a:pPr>
            <a:r>
              <a:rPr lang="en-US" sz="1600" baseline="0" dirty="0"/>
              <a:t>Open the main teaching site and download the lab materials for this course. All exercises in a lab are marked with three # signs: </a:t>
            </a:r>
            <a:r>
              <a:rPr lang="en-US" sz="1600" b="1" baseline="0" dirty="0"/>
              <a:t>###</a:t>
            </a:r>
          </a:p>
          <a:p>
            <a:pPr marL="342900" lvl="0" indent="-342900">
              <a:buFont typeface="+mj-lt"/>
              <a:buAutoNum type="arabicPeriod"/>
              <a:defRPr/>
            </a:pPr>
            <a:r>
              <a:rPr lang="en-US" sz="1600" dirty="0"/>
              <a:t>Open the file </a:t>
            </a:r>
            <a:r>
              <a:rPr lang="en-US" sz="1600" b="1" dirty="0"/>
              <a:t>R for SQL Professionals Lab (Student).R </a:t>
            </a:r>
            <a:r>
              <a:rPr lang="en-US" sz="1600" dirty="0"/>
              <a:t>and complete all exercises in Lab </a:t>
            </a:r>
            <a:r>
              <a:rPr lang="en-US" sz="1600" b="1" dirty="0"/>
              <a:t>#1.0 Planning, setup and environment</a:t>
            </a:r>
            <a:r>
              <a:rPr lang="en-US" sz="1600" dirty="0"/>
              <a:t>. </a:t>
            </a:r>
          </a:p>
          <a:p>
            <a:pPr marL="342900" lvl="0" indent="-342900">
              <a:buFont typeface="+mj-lt"/>
              <a:buAutoNum type="arabicPeriod"/>
              <a:defRPr/>
            </a:pPr>
            <a:r>
              <a:rPr lang="en-US" sz="1600" dirty="0"/>
              <a:t>Open the file </a:t>
            </a:r>
            <a:r>
              <a:rPr lang="en-US" sz="1600" b="1" dirty="0"/>
              <a:t>R for SQL Professionals Lab (Student).R </a:t>
            </a:r>
            <a:r>
              <a:rPr lang="en-US" sz="1600" dirty="0"/>
              <a:t>and complete all exercises in Lab </a:t>
            </a:r>
            <a:r>
              <a:rPr lang="en-US" sz="1100" b="1" kern="1200" dirty="0">
                <a:solidFill>
                  <a:schemeClr val="tx1"/>
                </a:solidFill>
                <a:latin typeface="Segoe UI Light" pitchFamily="34" charset="0"/>
                <a:ea typeface="+mn-ea"/>
                <a:cs typeface="+mn-cs"/>
              </a:rPr>
              <a:t>#2.0 Data Structures</a:t>
            </a:r>
            <a:r>
              <a:rPr lang="en-US" sz="1600" dirty="0"/>
              <a:t>. </a:t>
            </a:r>
            <a:endParaRPr lang="en-US" sz="1600" kern="1200" baseline="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559898" cy="2564176"/>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Official Documentation: </a:t>
            </a:r>
            <a:r>
              <a:rPr lang="en-US" dirty="0">
                <a:hlinkClick r:id="rId3"/>
              </a:rPr>
              <a:t>https://cran.r-project.org/doc/manuals/R-data.html</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1587764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241" cy="2616103"/>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R data import Datacamp Tutorial: </a:t>
            </a:r>
            <a:r>
              <a:rPr lang="en-US" dirty="0">
                <a:hlinkClick r:id="rId3"/>
              </a:rPr>
              <a:t>https://www.datacamp.com/community/tutorials/r-data-import-tutorial#gs.LV5iKLY</a:t>
            </a:r>
            <a:r>
              <a:rPr lang="en-US" dirty="0"/>
              <a:t> </a:t>
            </a:r>
          </a:p>
          <a:p>
            <a:pPr marL="228600" indent="-228600">
              <a:buFont typeface="+mj-lt"/>
              <a:buAutoNum type="arabicPeriod"/>
            </a:pPr>
            <a:r>
              <a:rPr lang="en-US" dirty="0"/>
              <a:t>ODBC Connections for Microsoft R: </a:t>
            </a:r>
            <a:r>
              <a:rPr lang="en-US" dirty="0">
                <a:hlinkClick r:id="rId4"/>
              </a:rPr>
              <a:t>https://packages.revolutionanalytics.com/doc/8.0.0/win/RevoScaleR_ODBC.pdf</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1319480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773613" cy="2686050"/>
          </a:xfrm>
        </p:spPr>
      </p:sp>
      <p:sp>
        <p:nvSpPr>
          <p:cNvPr id="3" name="Notes Placeholder 2"/>
          <p:cNvSpPr>
            <a:spLocks noGrp="1"/>
          </p:cNvSpPr>
          <p:nvPr>
            <p:ph type="body" idx="1"/>
          </p:nvPr>
        </p:nvSpPr>
        <p:spPr/>
        <p:txBody>
          <a:bodyPr/>
          <a:lstStyle/>
          <a:p>
            <a:pPr marL="228600" lvl="0" indent="-228600">
              <a:buFont typeface="+mj-lt"/>
              <a:buAutoNum type="arabicPeriod"/>
              <a:defRPr/>
            </a:pPr>
            <a:r>
              <a:rPr lang="en-US" kern="1200" dirty="0">
                <a:solidFill>
                  <a:schemeClr val="tx1"/>
                </a:solidFill>
                <a:latin typeface="Segoe UI Light" pitchFamily="34" charset="0"/>
                <a:ea typeface="+mn-ea"/>
                <a:cs typeface="+mn-cs"/>
              </a:rPr>
              <a:t>Open the file </a:t>
            </a:r>
            <a:r>
              <a:rPr lang="en-US" b="1" dirty="0"/>
              <a:t>R for SQL Professionals Lab (Student).R</a:t>
            </a:r>
            <a:r>
              <a:rPr lang="en-US" kern="1200" dirty="0">
                <a:solidFill>
                  <a:schemeClr val="tx1"/>
                </a:solidFill>
                <a:latin typeface="Segoe UI Light" pitchFamily="34" charset="0"/>
                <a:ea typeface="+mn-ea"/>
                <a:cs typeface="+mn-cs"/>
              </a:rPr>
              <a:t> and Complete all exercises</a:t>
            </a:r>
            <a:r>
              <a:rPr lang="en-US" kern="1200" baseline="0" dirty="0">
                <a:solidFill>
                  <a:schemeClr val="tx1"/>
                </a:solidFill>
                <a:latin typeface="Segoe UI Light" pitchFamily="34" charset="0"/>
                <a:ea typeface="+mn-ea"/>
                <a:cs typeface="+mn-cs"/>
              </a:rPr>
              <a:t> in </a:t>
            </a:r>
            <a:r>
              <a:rPr lang="en-US" sz="1200" b="1" kern="1200" dirty="0">
                <a:solidFill>
                  <a:schemeClr val="tx1"/>
                </a:solidFill>
                <a:latin typeface="Segoe UI Light" pitchFamily="34" charset="0"/>
                <a:ea typeface="+mn-ea"/>
                <a:cs typeface="+mn-cs"/>
              </a:rPr>
              <a:t>#3.0 Data Ingress and Connection Options</a:t>
            </a:r>
            <a:r>
              <a:rPr lang="en-US" kern="1200" baseline="0" dirty="0">
                <a:solidFill>
                  <a:schemeClr val="tx1"/>
                </a:solidFill>
                <a:latin typeface="Segoe UI Light" pitchFamily="34" charset="0"/>
                <a:ea typeface="+mn-ea"/>
                <a:cs typeface="+mn-cs"/>
              </a:rPr>
              <a:t>. Note and read the reference in 3.3. </a:t>
            </a:r>
          </a:p>
          <a:p>
            <a:pPr marL="228600" lvl="0" indent="-228600">
              <a:buFont typeface="+mj-lt"/>
              <a:buAutoNum type="arabicPeriod"/>
              <a:defRPr/>
            </a:pPr>
            <a:r>
              <a:rPr lang="en-US" i="1" kern="1200" baseline="0" dirty="0">
                <a:solidFill>
                  <a:schemeClr val="tx1"/>
                </a:solidFill>
                <a:latin typeface="Segoe UI Light" pitchFamily="34" charset="0"/>
                <a:ea typeface="+mn-ea"/>
                <a:cs typeface="+mn-cs"/>
              </a:rPr>
              <a:t>Optional</a:t>
            </a:r>
            <a:r>
              <a:rPr lang="en-US" kern="1200" baseline="0" dirty="0">
                <a:solidFill>
                  <a:schemeClr val="tx1"/>
                </a:solidFill>
                <a:latin typeface="Segoe UI Light" pitchFamily="34" charset="0"/>
                <a:ea typeface="+mn-ea"/>
                <a:cs typeface="+mn-cs"/>
              </a:rPr>
              <a:t>: Create a DSN and connect to your SQL Server, running the query you see in Section 3 </a:t>
            </a: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8321657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726116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Free book on text mining with R - http://blog.revolutionanalytics.com/2017/01/free-guide-to-text-mining-with-r.html</a:t>
            </a:r>
          </a:p>
          <a:p>
            <a:pPr marL="228600" indent="-228600">
              <a:buFont typeface="+mj-lt"/>
              <a:buAutoNum type="arabicPeriod"/>
            </a:pPr>
            <a:r>
              <a:rPr lang="en-US" dirty="0"/>
              <a:t>Series on  </a:t>
            </a:r>
            <a:r>
              <a:rPr lang="en-US" dirty="0" err="1"/>
              <a:t>tidyverse</a:t>
            </a:r>
            <a:r>
              <a:rPr lang="en-US"/>
              <a:t>: https://recurrentnull.wordpress.com/2016/11/18/r-for-sqlistas-1-welcome-to-the-tidyverse/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6502626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defRPr/>
            </a:pPr>
            <a:r>
              <a:rPr lang="en-US" dirty="0"/>
              <a:t>Open the file </a:t>
            </a:r>
            <a:r>
              <a:rPr lang="en-US" b="1" dirty="0"/>
              <a:t>R for SQL Professionals Lab (Student).R</a:t>
            </a:r>
            <a:r>
              <a:rPr lang="en-US" dirty="0"/>
              <a:t> and Complete all exercises in section </a:t>
            </a:r>
            <a:r>
              <a:rPr lang="en-US" sz="1200" b="1" kern="1200" dirty="0">
                <a:solidFill>
                  <a:schemeClr val="tx1"/>
                </a:solidFill>
                <a:latin typeface="Segoe UI Light" pitchFamily="34" charset="0"/>
                <a:ea typeface="+mn-ea"/>
                <a:cs typeface="+mn-cs"/>
              </a:rPr>
              <a:t>#4.0 R Functions</a:t>
            </a:r>
            <a:r>
              <a:rPr lang="en-US" sz="1200" kern="1200" dirty="0">
                <a:solidFill>
                  <a:schemeClr val="tx1"/>
                </a:solidFill>
                <a:latin typeface="Segoe UI Light" pitchFamily="34" charset="0"/>
                <a:ea typeface="+mn-ea"/>
                <a:cs typeface="+mn-cs"/>
              </a:rPr>
              <a:t>. </a:t>
            </a:r>
            <a:endParaRPr lang="en-US" dirty="0"/>
          </a:p>
          <a:p>
            <a:pPr marL="228600" lvl="0" indent="-228600">
              <a:buFont typeface="+mj-lt"/>
              <a:buAutoNum type="arabicPeriod"/>
              <a:defRPr/>
            </a:pP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913230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449182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R Graphics</a:t>
            </a:r>
            <a:r>
              <a:rPr lang="en-US" baseline="0" dirty="0"/>
              <a:t> book - https://www.stat.auckland.ac.nz/~paul/RG2e/</a:t>
            </a:r>
          </a:p>
          <a:p>
            <a:pPr marL="228600" indent="-228600">
              <a:buFont typeface="+mj-lt"/>
              <a:buAutoNum type="arabicPeriod"/>
            </a:pPr>
            <a:r>
              <a:rPr lang="en-US" baseline="0" dirty="0"/>
              <a:t>Working with ggplot2 - http://www.cookbook-r.com/Graphs/</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32953678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defRPr/>
            </a:pPr>
            <a:r>
              <a:rPr lang="en-US" dirty="0"/>
              <a:t>Open the file </a:t>
            </a:r>
            <a:r>
              <a:rPr lang="en-US" b="1" dirty="0"/>
              <a:t>R for SQL Professionals Lab (Student).R</a:t>
            </a:r>
            <a:r>
              <a:rPr lang="en-US" dirty="0"/>
              <a:t> and complete section </a:t>
            </a:r>
            <a:r>
              <a:rPr lang="en-US" sz="1200" b="1" kern="1200" dirty="0">
                <a:solidFill>
                  <a:schemeClr val="tx1"/>
                </a:solidFill>
                <a:latin typeface="Segoe UI Light" pitchFamily="34" charset="0"/>
                <a:ea typeface="+mn-ea"/>
                <a:cs typeface="+mn-cs"/>
              </a:rPr>
              <a:t>#5.0 Visualization</a:t>
            </a:r>
            <a:r>
              <a:rPr lang="en-US" sz="1200" kern="1200" dirty="0">
                <a:solidFill>
                  <a:schemeClr val="tx1"/>
                </a:solidFill>
                <a:latin typeface="Segoe UI Light" pitchFamily="34" charset="0"/>
                <a:ea typeface="+mn-ea"/>
                <a:cs typeface="+mn-cs"/>
              </a:rPr>
              <a:t>.</a:t>
            </a:r>
          </a:p>
          <a:p>
            <a:pPr marL="228600" indent="-228600">
              <a:buFont typeface="+mj-lt"/>
              <a:buAutoNum type="arabicPeriod"/>
              <a:defRPr/>
            </a:pPr>
            <a:r>
              <a:rPr lang="en-US" i="1" dirty="0"/>
              <a:t>As Assigned</a:t>
            </a:r>
            <a:r>
              <a:rPr lang="en-US" dirty="0"/>
              <a:t>: Open this page</a:t>
            </a:r>
            <a:r>
              <a:rPr lang="en-US" baseline="0" dirty="0"/>
              <a:t> and complete the ex</a:t>
            </a:r>
            <a:r>
              <a:rPr lang="en-US" dirty="0"/>
              <a:t>amples</a:t>
            </a:r>
            <a:r>
              <a:rPr lang="en-US"/>
              <a:t>: http://tutorials.iq.harvard.edu/R/Rgraphics/Rgraphics.html</a:t>
            </a:r>
          </a:p>
          <a:p>
            <a:pPr marL="228600" indent="-228600">
              <a:buFont typeface="+mj-lt"/>
              <a:buAutoNum type="arabicPeriod"/>
              <a:defRPr/>
            </a:pPr>
            <a:r>
              <a:rPr lang="en-US"/>
              <a:t>Follow-on</a:t>
            </a:r>
            <a:r>
              <a:rPr lang="en-US" baseline="0"/>
              <a:t> </a:t>
            </a:r>
            <a:r>
              <a:rPr lang="en-US" baseline="0" dirty="0"/>
              <a:t>Assignment: https://www.datacamp.com/courses/tech:r. This is a good place to start at this point: https://www.datacamp.com/courses/exploratory-data-analysis. This course explains using factors and other more intermediate concepts to explore data.  </a:t>
            </a:r>
            <a:endParaRPr lang="en-US" dirty="0"/>
          </a:p>
          <a:p>
            <a:pPr marL="228600" indent="-228600">
              <a:buFont typeface="+mj-lt"/>
              <a:buAutoNum type="arabicPeriod"/>
              <a:defRPr/>
            </a:pPr>
            <a:endParaRPr lang="en-US" dirty="0"/>
          </a:p>
          <a:p>
            <a:pPr marL="228600" lvl="0" indent="-228600">
              <a:buFont typeface="+mj-lt"/>
              <a:buAutoNum type="arabicPeriod"/>
              <a:defRPr/>
            </a:pP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817323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0" indent="0">
              <a:buFont typeface="+mj-lt"/>
              <a:buNone/>
            </a:pPr>
            <a:r>
              <a:rPr lang="en-US" sz="1600" dirty="0"/>
              <a:t>At the</a:t>
            </a:r>
            <a:r>
              <a:rPr lang="en-US" sz="1600" baseline="0" dirty="0"/>
              <a:t> end of this Course, you will:</a:t>
            </a:r>
          </a:p>
          <a:p>
            <a:pPr marL="0" indent="0">
              <a:buFont typeface="+mj-lt"/>
              <a:buNone/>
            </a:pPr>
            <a:endParaRPr lang="en-US" sz="1600" baseline="0" dirty="0"/>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a:t>
            </a:r>
          </a:p>
          <a:p>
            <a:pPr marL="342900" lvl="0" indent="-342900">
              <a:buFont typeface="+mj-lt"/>
              <a:buAutoNum type="arabicPeriod"/>
              <a:defRPr/>
            </a:pPr>
            <a:r>
              <a:rPr lang="en-US" dirty="0"/>
              <a:t>Data Exploration and Modeling with</a:t>
            </a:r>
            <a:r>
              <a:rPr lang="en-US" baseline="0" dirty="0"/>
              <a:t> </a:t>
            </a:r>
            <a:r>
              <a:rPr lang="en-US" dirty="0"/>
              <a:t>R - https://msdn.microsoft.com/en-us/library/mt590947.aspx </a:t>
            </a: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http://dacrook.com/introduction-to-microsoft-r-open/</a:t>
            </a:r>
            <a:endParaRPr lang="en-US" sz="1800" dirty="0"/>
          </a:p>
          <a:p>
            <a:pPr marL="228600" indent="-228600">
              <a:buFont typeface="+mj-lt"/>
              <a:buAutoNum type="arabicPeriod"/>
            </a:pPr>
            <a:r>
              <a:rPr lang="en-US" sz="1800" dirty="0"/>
              <a:t>Microsoft R </a:t>
            </a:r>
            <a:r>
              <a:rPr lang="en-US" dirty="0"/>
              <a:t>Client - 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 https://msdn.microsoft.com/en-us/library/mt604845.aspx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https://docs.microsoft.com/en-us/sql/advanced-analytics/r/monitor-r-services-using-custom-reports-in-management-studio</a:t>
            </a:r>
          </a:p>
          <a:p>
            <a:pPr marL="342900" indent="-342900">
              <a:buFont typeface="+mj-lt"/>
              <a:buAutoNum type="arabicPeriod"/>
            </a:pPr>
            <a:r>
              <a:rPr lang="en-US" dirty="0"/>
              <a:t>Open this link and complete the assignments from the instructor - https://docs.microsoft.com/en-us/sql/advanced-analytics/r/how-to-create-a-resource-pool-for-r</a:t>
            </a:r>
          </a:p>
        </p:txBody>
      </p:sp>
    </p:spTree>
    <p:extLst>
      <p:ext uri="{BB962C8B-B14F-4D97-AF65-F5344CB8AC3E}">
        <p14:creationId xmlns:p14="http://schemas.microsoft.com/office/powerpoint/2010/main" val="24523295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48</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a:t>
            </a:r>
            <a:r>
              <a:rPr lang="en-US" dirty="0"/>
              <a:t>Packages - http://r-pkgs.had.co.nz/</a:t>
            </a:r>
          </a:p>
          <a:p>
            <a:pPr marL="228600" indent="-228600">
              <a:buFont typeface="+mj-lt"/>
              <a:buAutoNum type="arabicPeriod"/>
            </a:pPr>
            <a:r>
              <a:rPr lang="en-US" dirty="0"/>
              <a:t>A useful set of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SQL Server R Services Instance</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 https://msdn.microsoft.com/en-us/library/mt590866.aspx</a:t>
            </a:r>
            <a:endParaRPr lang="en-US" baseline="0" dirty="0"/>
          </a:p>
          <a:p>
            <a:pPr marL="342900" indent="-342900">
              <a:buFont typeface="+mj-lt"/>
              <a:buAutoNum type="arabicPeriod"/>
            </a:pPr>
            <a:r>
              <a:rPr lang="en-US" baseline="0" dirty="0"/>
              <a:t>Upgrade and </a:t>
            </a:r>
            <a:r>
              <a:rPr lang="en-US" dirty="0"/>
              <a:t>Installation - https://msdn.microsoft.com/en-us/library/mt653951.aspx</a:t>
            </a:r>
            <a:endParaRPr lang="en-US" baseline="0" dirty="0"/>
          </a:p>
          <a:p>
            <a:pPr marL="342900" indent="-342900">
              <a:buFont typeface="+mj-lt"/>
              <a:buAutoNum type="arabicPeriod"/>
            </a:pPr>
            <a:r>
              <a:rPr lang="en-US" dirty="0"/>
              <a:t>Considerations - https://msdn.microsoft.com/en-us/library/mt590540.aspx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Example paths for using Azure ML: https://azure.microsoft.com/en-us/documentation/articles/machine-learning-data-science-plan-sample-scenarios/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1067392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Choosing an Algorithm for Machine Learning: https://azure.microsoft.com/en-us/documentation/articles/machine-learning-algorithm-choice/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83592251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Regression: Predict a real value for each item (stock/currency value, temperature). – How much/how many?</a:t>
            </a:r>
          </a:p>
          <a:p>
            <a:pPr marL="342900" indent="-342900">
              <a:buFont typeface="+mj-lt"/>
              <a:buAutoNum type="arabicPeriod"/>
            </a:pPr>
            <a:r>
              <a:rPr lang="en-US" dirty="0"/>
              <a:t>Classification: Assign a category to each item (Chinese | French | Indian | Italian | Japanese restaurant). – Which Category?</a:t>
            </a:r>
          </a:p>
          <a:p>
            <a:pPr marL="342900" indent="-342900">
              <a:buFont typeface="+mj-lt"/>
              <a:buAutoNum type="arabicPeriod"/>
            </a:pPr>
            <a:r>
              <a:rPr lang="en-US" dirty="0"/>
              <a:t>Clustering/Recommendation: Partition items into homogeneous groups (clustering twitter posts by topic). – Which Groups?</a:t>
            </a:r>
          </a:p>
          <a:p>
            <a:pPr marL="342900" indent="-342900">
              <a:buFont typeface="+mj-lt"/>
              <a:buAutoNum type="arabicPeriod"/>
            </a:pPr>
            <a:r>
              <a:rPr lang="en-US" dirty="0"/>
              <a:t>Anomaly: Identify when something unexpected happens. – Is this weird? </a:t>
            </a:r>
          </a:p>
          <a:p>
            <a:pPr marL="342900" indent="-342900">
              <a:buFont typeface="+mj-lt"/>
              <a:buAutoNum type="arabicPeriod"/>
            </a:pPr>
            <a:r>
              <a:rPr lang="en-US" dirty="0"/>
              <a:t>Reinforcement Learning: Make an appropriate action for some new data. – Which action?</a:t>
            </a:r>
          </a:p>
          <a:p>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529696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fr-FR" dirty="0" err="1"/>
              <a:t>Algorithm</a:t>
            </a:r>
            <a:r>
              <a:rPr lang="fr-FR" dirty="0"/>
              <a:t> Documentation: https://msdn.microsoft.com/library/dn905974.aspx</a:t>
            </a:r>
          </a:p>
          <a:p>
            <a:pPr marL="342900" indent="-342900">
              <a:buFont typeface="+mj-lt"/>
              <a:buAutoNum type="arabicPeriod"/>
            </a:pPr>
            <a:r>
              <a:rPr lang="fr-FR" dirty="0" err="1"/>
              <a:t>Exploring</a:t>
            </a:r>
            <a:r>
              <a:rPr lang="fr-FR" dirty="0"/>
              <a:t>: https://azuremlsimpleds.azurewebsites.net/simpleds/</a:t>
            </a: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7405062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57</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u="sng" kern="1200" dirty="0">
                <a:solidFill>
                  <a:schemeClr val="tx1"/>
                </a:solidFill>
                <a:effectLst/>
                <a:latin typeface="Segoe UI Light" pitchFamily="34" charset="0"/>
                <a:ea typeface="+mn-ea"/>
                <a:cs typeface="+mn-cs"/>
              </a:rPr>
              <a:t>ttps://</a:t>
            </a:r>
            <a:r>
              <a:rPr lang="en-US" sz="1800" kern="1200" dirty="0">
                <a:solidFill>
                  <a:schemeClr val="tx1"/>
                </a:solidFill>
                <a:effectLst/>
                <a:latin typeface="Segoe UI Light" pitchFamily="34" charset="0"/>
                <a:ea typeface="+mn-ea"/>
                <a:cs typeface="+mn-cs"/>
              </a:rPr>
              <a:t>docs.microsoft.com/en-us/sql/advanced-analytics/tutorials/sqldev-in-database-advanced-analytics-for-sql-developers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Catalog - http://azure.microsoft.com/en-us/services/data-catalog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 http://azure.microsoft.com/en-us/services/data-factory/ </a:t>
            </a:r>
            <a:r>
              <a:rPr lang="en-US" sz="1200"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Event Hubs - http://azure.microsoft.com/en-us/services/event-hubs/ </a:t>
            </a:r>
            <a:r>
              <a:rPr lang="en-US" sz="1200" b="1" dirty="0"/>
              <a:t>(Bring It)</a:t>
            </a:r>
          </a:p>
          <a:p>
            <a:pPr marL="228600" indent="-228600">
              <a:buFont typeface="+mj-lt"/>
              <a:buAutoNum type="arabicPeriod"/>
            </a:pPr>
            <a:r>
              <a:rPr lang="en-US" sz="1200" dirty="0"/>
              <a:t>Platform and Storage - Microsoft Azure – http://microsoftazure.com Storage - https://azure.microsoft.com/en-us/documentation/services/storage/ </a:t>
            </a:r>
            <a:r>
              <a:rPr lang="en-US" sz="1200" b="1" dirty="0"/>
              <a:t>(Host It)</a:t>
            </a:r>
          </a:p>
          <a:p>
            <a:pPr marL="228600" indent="-228600">
              <a:buFont typeface="+mj-lt"/>
              <a:buAutoNum type="arabicPeriod"/>
            </a:pPr>
            <a:r>
              <a:rPr lang="en-US" sz="1200" dirty="0"/>
              <a:t>Azure Data Lake - http://azure.microsoft.com/en-us/campaigns/data-lake/ </a:t>
            </a:r>
            <a:r>
              <a:rPr lang="en-US" sz="1200" b="1" dirty="0"/>
              <a:t>(Store It)</a:t>
            </a:r>
          </a:p>
          <a:p>
            <a:pPr marL="228600" indent="-228600">
              <a:buFont typeface="+mj-lt"/>
              <a:buAutoNum type="arabicPeriod"/>
            </a:pPr>
            <a:r>
              <a:rPr lang="en-US" sz="1200" dirty="0"/>
              <a:t>Azure SQL Data Warehouse - http://azure.microsoft.com/en-us/services/sql-data-warehouse/ </a:t>
            </a:r>
            <a:r>
              <a:rPr lang="en-US" sz="1200" b="1" dirty="0"/>
              <a:t>(Relate It)</a:t>
            </a:r>
          </a:p>
          <a:p>
            <a:pPr marL="228600" indent="-228600">
              <a:buFont typeface="+mj-lt"/>
              <a:buAutoNum type="arabicPeriod"/>
            </a:pPr>
            <a:r>
              <a:rPr lang="en-US" sz="1200" dirty="0"/>
              <a:t>Azure Cosmos DB - https://docs.microsoft.com/en-us/azure/cosmos-db/introduction</a:t>
            </a:r>
            <a:endParaRPr lang="en-US" sz="1200" b="1" dirty="0"/>
          </a:p>
          <a:p>
            <a:pPr marL="228600" indent="-228600">
              <a:buFont typeface="+mj-lt"/>
              <a:buAutoNum type="arabicPeriod"/>
            </a:pPr>
            <a:r>
              <a:rPr lang="en-US" sz="1200" dirty="0"/>
              <a:t>Cortana - http://blogs.windows.com/buildingapps/2014/09/23/cortana-integration-and-speech-recognition-new-code-samples/ and https://blogs.windows.com/buildingapps/2015/08/25/using-cortana-to-interact-with-your-customers-10-by-10/ and https://developer.microsoft.com/en-us/Cortana </a:t>
            </a:r>
            <a:r>
              <a:rPr lang="en-US" sz="1200" b="1" dirty="0"/>
              <a:t>(Say It)</a:t>
            </a:r>
            <a:endParaRPr lang="en-US" sz="1200" b="0" dirty="0"/>
          </a:p>
          <a:p>
            <a:pPr marL="228600" indent="-228600">
              <a:buFont typeface="+mj-lt"/>
              <a:buAutoNum type="arabicPeriod"/>
            </a:pPr>
            <a:r>
              <a:rPr lang="en-US" sz="1200" b="0" dirty="0"/>
              <a:t>Cognitive Services</a:t>
            </a:r>
            <a:r>
              <a:rPr lang="en-US" sz="1200" dirty="0"/>
              <a:t> - https://www.microsoft.com/cognitive-services</a:t>
            </a:r>
            <a:endParaRPr lang="en-US" sz="1200" b="0" dirty="0"/>
          </a:p>
          <a:p>
            <a:pPr marL="228600" indent="-228600">
              <a:buFont typeface="+mj-lt"/>
              <a:buAutoNum type="arabicPeriod"/>
            </a:pPr>
            <a:r>
              <a:rPr lang="en-US" sz="1200" b="0" dirty="0"/>
              <a:t>Bot Framework</a:t>
            </a:r>
            <a:r>
              <a:rPr lang="en-US" sz="1200" dirty="0"/>
              <a:t> - https://dev.botframework.com/</a:t>
            </a:r>
            <a:endParaRPr lang="en-US" sz="1200" b="0" dirty="0"/>
          </a:p>
          <a:p>
            <a:pPr marL="228600" indent="-228600">
              <a:buFont typeface="+mj-lt"/>
              <a:buAutoNum type="arabicPeriod"/>
            </a:pPr>
            <a:r>
              <a:rPr lang="en-US" sz="1200" dirty="0"/>
              <a:t>Azure Machine Learning - http://azure.microsoft.com/en-us/services/machine-learning/ </a:t>
            </a:r>
            <a:r>
              <a:rPr lang="en-US" sz="1200" b="1" dirty="0"/>
              <a:t>(Learn It)</a:t>
            </a:r>
          </a:p>
          <a:p>
            <a:pPr marL="228600" indent="-228600">
              <a:buFont typeface="+mj-lt"/>
              <a:buAutoNum type="arabicPeriod"/>
            </a:pPr>
            <a:r>
              <a:rPr lang="en-US" sz="1200" dirty="0"/>
              <a:t>Azure HDInsight - http://azure.microsoft.com/en-us/services/hdinsight/ </a:t>
            </a:r>
            <a:r>
              <a:rPr lang="en-US" sz="1200" b="1" dirty="0"/>
              <a:t>(Scale It)</a:t>
            </a:r>
          </a:p>
          <a:p>
            <a:pPr marL="228600" indent="-228600">
              <a:buFont typeface="+mj-lt"/>
              <a:buAutoNum type="arabicPeriod"/>
            </a:pPr>
            <a:r>
              <a:rPr lang="en-US" sz="1200" dirty="0"/>
              <a:t>Azure Stream Analytics - http://azure.microsoft.com/en-us/services/stream-analytics/ </a:t>
            </a:r>
            <a:r>
              <a:rPr lang="en-US" sz="1200" b="1" dirty="0"/>
              <a:t>(Stream It) </a:t>
            </a:r>
          </a:p>
          <a:p>
            <a:pPr marL="228600" indent="-228600">
              <a:buFont typeface="+mj-lt"/>
              <a:buAutoNum type="arabicPeriod"/>
            </a:pPr>
            <a:r>
              <a:rPr lang="en-US" sz="1200" dirty="0"/>
              <a:t>Analysis Services - https://docs.microsoft.com/en-us/azure/analysis-services/analysis-services-overview</a:t>
            </a:r>
          </a:p>
          <a:p>
            <a:pPr marL="228600" indent="-228600">
              <a:buFont typeface="+mj-lt"/>
              <a:buAutoNum type="arabicPeriod"/>
            </a:pPr>
            <a:r>
              <a:rPr lang="en-US" sz="1200" dirty="0"/>
              <a:t>Power BI - https://powerbi.microsoft.com/ </a:t>
            </a:r>
            <a:r>
              <a:rPr lang="en-US" sz="1200" b="1" dirty="0"/>
              <a:t>(See It)</a:t>
            </a:r>
          </a:p>
          <a:p>
            <a:pPr marL="228600" indent="-228600">
              <a:buFont typeface="+mj-lt"/>
              <a:buAutoNum type="arabicPeriod"/>
            </a:pPr>
            <a:r>
              <a:rPr lang="en-US" sz="1200" dirty="0"/>
              <a:t>All of the components within the suite - https://www.microsoft.com/en-us/server-cloud/cortana-intelligence-suite/what-is-cortana-intelligence.aspx</a:t>
            </a:r>
          </a:p>
          <a:p>
            <a:pPr marL="228600" indent="-228600">
              <a:buFont typeface="+mj-lt"/>
              <a:buAutoNum type="arabicPeriod"/>
            </a:pPr>
            <a:r>
              <a:rPr lang="en-US" sz="1200" dirty="0"/>
              <a:t>Templates - https://gallery.cortanaintelligence.com/browse?orderby=freshness%20desc&amp;skip=0&amp;categories=%5B%2210%22%5D and https://caqs.azure.net/#gallery</a:t>
            </a:r>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41813" cy="2443163"/>
          </a:xfrm>
        </p:spPr>
      </p:sp>
      <p:sp>
        <p:nvSpPr>
          <p:cNvPr id="3" name="Notes Placeholder 2"/>
          <p:cNvSpPr>
            <a:spLocks noGrp="1"/>
          </p:cNvSpPr>
          <p:nvPr>
            <p:ph type="body" idx="1"/>
          </p:nvPr>
        </p:nvSpPr>
        <p:spPr>
          <a:xfrm>
            <a:off x="99151" y="3272009"/>
            <a:ext cx="6599104" cy="5413203"/>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54539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16583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723320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6506237"/>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145834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34413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685181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813718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760252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6/10/2017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endParaRPr lang="en-US" dirty="0"/>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endParaRPr lang="en-US" dirty="0"/>
          </a:p>
        </p:txBody>
      </p:sp>
    </p:spTree>
    <p:extLst>
      <p:ext uri="{BB962C8B-B14F-4D97-AF65-F5344CB8AC3E}">
        <p14:creationId xmlns:p14="http://schemas.microsoft.com/office/powerpoint/2010/main" val="218551884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50917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losing logo slide">
    <p:bg>
      <p:bgRef idx="1001">
        <a:schemeClr val="bg1"/>
      </p:bgRef>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4639" y="6292889"/>
            <a:ext cx="11856403" cy="403145"/>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229"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17437965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186866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8.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ags" Target="../tags/tag2.xml"/><Relationship Id="rId5" Type="http://schemas.openxmlformats.org/officeDocument/2006/relationships/vmlDrawing" Target="../drawings/vmlDrawing2.v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1.xml"/><Relationship Id="rId7"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theme" Target="../theme/theme4.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139"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aphicFrame>
        <p:nvGraphicFramePr>
          <p:cNvPr id="7" name="Object 6" hidden="1"/>
          <p:cNvGraphicFramePr>
            <a:graphicFrameLocks noChangeAspect="1"/>
          </p:cNvGraphicFramePr>
          <p:nvPr userDrawn="1">
            <p:custDataLst>
              <p:tags r:id="rId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4121" name="think-cell Slide" r:id="rId7" imgW="383" imgH="384" progId="TCLayout.ActiveDocument.1">
                  <p:embed/>
                </p:oleObj>
              </mc:Choice>
              <mc:Fallback>
                <p:oleObj name="think-cell Slide" r:id="rId7" imgW="383" imgH="384" progId="TCLayout.ActiveDocument.1">
                  <p:embed/>
                  <p:pic>
                    <p:nvPicPr>
                      <p:cNvPr id="7" name="Object 6" hidden="1"/>
                      <p:cNvPicPr/>
                      <p:nvPr/>
                    </p:nvPicPr>
                    <p:blipFill>
                      <a:blip r:embed="rId8"/>
                      <a:stretch>
                        <a:fillRect/>
                      </a:stretch>
                    </p:blipFill>
                    <p:spPr>
                      <a:xfrm>
                        <a:off x="1621" y="1621"/>
                        <a:ext cx="1619" cy="1619"/>
                      </a:xfrm>
                      <a:prstGeom prst="rect">
                        <a:avLst/>
                      </a:prstGeom>
                    </p:spPr>
                  </p:pic>
                </p:oleObj>
              </mc:Fallback>
            </mc:AlternateContent>
          </a:graphicData>
        </a:graphic>
      </p:graphicFrame>
    </p:spTree>
    <p:extLst>
      <p:ext uri="{BB962C8B-B14F-4D97-AF65-F5344CB8AC3E}">
        <p14:creationId xmlns:p14="http://schemas.microsoft.com/office/powerpoint/2010/main" val="1169972821"/>
      </p:ext>
    </p:extLst>
  </p:cSld>
  <p:clrMap bg1="lt1" tx1="dk1" bg2="lt2" tx2="dk2" accent1="accent1" accent2="accent2" accent3="accent3" accent4="accent4" accent5="accent5" accent6="accent6" hlink="hlink" folHlink="folHlink"/>
  <p:sldLayoutIdLst>
    <p:sldLayoutId id="2147484542" r:id="rId1"/>
    <p:sldLayoutId id="2147484543" r:id="rId2"/>
    <p:sldLayoutId id="2147484544" r:id="rId3"/>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045143060"/>
      </p:ext>
    </p:extLst>
  </p:cSld>
  <p:clrMap bg1="lt1" tx1="dk1" bg2="lt2" tx2="dk2" accent1="accent1" accent2="accent2" accent3="accent3" accent4="accent4" accent5="accent5" accent6="accent6" hlink="hlink" folHlink="folHlink"/>
  <p:sldLayoutIdLst>
    <p:sldLayoutId id="2147484546" r:id="rId1"/>
    <p:sldLayoutId id="2147484547" r:id="rId2"/>
    <p:sldLayoutId id="2147484548" r:id="rId3"/>
    <p:sldLayoutId id="2147484549" r:id="rId4"/>
    <p:sldLayoutId id="2147484550" r:id="rId5"/>
    <p:sldLayoutId id="2147484551"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6"/>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163506900"/>
      </p:ext>
    </p:extLst>
  </p:cSld>
  <p:clrMap bg1="lt1" tx1="dk1" bg2="lt2" tx2="dk2" accent1="accent1" accent2="accent2" accent3="accent3" accent4="accent4" accent5="accent5" accent6="accent6" hlink="hlink" folHlink="folHlink"/>
  <p:sldLayoutIdLst>
    <p:sldLayoutId id="2147484553" r:id="rId1"/>
    <p:sldLayoutId id="2147484554" r:id="rId2"/>
    <p:sldLayoutId id="2147484555" r:id="rId3"/>
    <p:sldLayoutId id="2147484556" r:id="rId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tags" Target="../tags/tag3.xml"/><Relationship Id="rId1" Type="http://schemas.openxmlformats.org/officeDocument/2006/relationships/vmlDrawing" Target="../drawings/vmlDrawing3.vml"/><Relationship Id="rId6" Type="http://schemas.openxmlformats.org/officeDocument/2006/relationships/image" Target="../media/image11.emf"/><Relationship Id="rId5" Type="http://schemas.openxmlformats.org/officeDocument/2006/relationships/oleObject" Target="../embeddings/oleObject3.bin"/><Relationship Id="rId4" Type="http://schemas.openxmlformats.org/officeDocument/2006/relationships/notesSlide" Target="../notesSlides/notesSlide1.xml"/><Relationship Id="rId9" Type="http://schemas.openxmlformats.org/officeDocument/2006/relationships/image" Target="../media/image14.emf"/></Relationships>
</file>

<file path=ppt/slides/_rels/slide1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3.png"/><Relationship Id="rId7" Type="http://schemas.openxmlformats.org/officeDocument/2006/relationships/diagramColors" Target="../diagrams/colors4.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6.emf"/><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25.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32.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3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6.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38.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1.png"/><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45.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48.emf"/><Relationship Id="rId5" Type="http://schemas.openxmlformats.org/officeDocument/2006/relationships/image" Target="../media/image47.emf"/><Relationship Id="rId4" Type="http://schemas.openxmlformats.org/officeDocument/2006/relationships/image" Target="../media/image46.emf"/></Relationships>
</file>

<file path=ppt/slides/_rels/slide4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7.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4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52.emf"/><Relationship Id="rId4" Type="http://schemas.openxmlformats.org/officeDocument/2006/relationships/image" Target="../media/image51.emf"/></Relationships>
</file>

<file path=ppt/slides/_rels/slide4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9.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2.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55.emf"/></Relationships>
</file>

<file path=ppt/slides/_rels/slide5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3.xml"/><Relationship Id="rId1" Type="http://schemas.openxmlformats.org/officeDocument/2006/relationships/slideLayout" Target="../slideLayouts/slideLayout15.xml"/><Relationship Id="rId4" Type="http://schemas.openxmlformats.org/officeDocument/2006/relationships/image" Target="../media/image21.emf"/></Relationships>
</file>

<file path=ppt/slides/_rels/slide54.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8" Type="http://schemas.openxmlformats.org/officeDocument/2006/relationships/image" Target="../media/image61.emf"/><Relationship Id="rId13" Type="http://schemas.openxmlformats.org/officeDocument/2006/relationships/image" Target="../media/image64.emf"/><Relationship Id="rId18" Type="http://schemas.openxmlformats.org/officeDocument/2006/relationships/image" Target="../media/image68.emf"/><Relationship Id="rId3" Type="http://schemas.openxmlformats.org/officeDocument/2006/relationships/image" Target="../media/image39.emf"/><Relationship Id="rId21" Type="http://schemas.openxmlformats.org/officeDocument/2006/relationships/image" Target="../media/image71.emf"/><Relationship Id="rId7" Type="http://schemas.openxmlformats.org/officeDocument/2006/relationships/image" Target="../media/image60.emf"/><Relationship Id="rId12" Type="http://schemas.openxmlformats.org/officeDocument/2006/relationships/image" Target="../media/image45.emf"/><Relationship Id="rId17" Type="http://schemas.openxmlformats.org/officeDocument/2006/relationships/image" Target="../media/image67.emf"/><Relationship Id="rId2" Type="http://schemas.openxmlformats.org/officeDocument/2006/relationships/notesSlide" Target="../notesSlides/notesSlide55.xml"/><Relationship Id="rId16" Type="http://schemas.openxmlformats.org/officeDocument/2006/relationships/image" Target="../media/image66.emf"/><Relationship Id="rId20" Type="http://schemas.openxmlformats.org/officeDocument/2006/relationships/image" Target="../media/image70.emf"/><Relationship Id="rId1" Type="http://schemas.openxmlformats.org/officeDocument/2006/relationships/slideLayout" Target="../slideLayouts/slideLayout11.xml"/><Relationship Id="rId6" Type="http://schemas.openxmlformats.org/officeDocument/2006/relationships/image" Target="../media/image59.emf"/><Relationship Id="rId11" Type="http://schemas.openxmlformats.org/officeDocument/2006/relationships/image" Target="../media/image63.emf"/><Relationship Id="rId5" Type="http://schemas.openxmlformats.org/officeDocument/2006/relationships/image" Target="../media/image58.emf"/><Relationship Id="rId15" Type="http://schemas.openxmlformats.org/officeDocument/2006/relationships/image" Target="../media/image65.emf"/><Relationship Id="rId10" Type="http://schemas.openxmlformats.org/officeDocument/2006/relationships/image" Target="../media/image62.emf"/><Relationship Id="rId19" Type="http://schemas.openxmlformats.org/officeDocument/2006/relationships/image" Target="../media/image69.emf"/><Relationship Id="rId4" Type="http://schemas.openxmlformats.org/officeDocument/2006/relationships/image" Target="../media/image57.emf"/><Relationship Id="rId9" Type="http://schemas.openxmlformats.org/officeDocument/2006/relationships/image" Target="../media/image48.emf"/><Relationship Id="rId14" Type="http://schemas.openxmlformats.org/officeDocument/2006/relationships/image" Target="../media/image47.emf"/><Relationship Id="rId22" Type="http://schemas.openxmlformats.org/officeDocument/2006/relationships/image" Target="../media/image72.emf"/></Relationships>
</file>

<file path=ppt/slides/_rels/slide56.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notesSlide" Target="../notesSlides/notesSlide56.xml"/><Relationship Id="rId1" Type="http://schemas.openxmlformats.org/officeDocument/2006/relationships/slideLayout" Target="../slideLayouts/slideLayout16.xml"/><Relationship Id="rId5" Type="http://schemas.openxmlformats.org/officeDocument/2006/relationships/image" Target="../media/image75.emf"/><Relationship Id="rId4" Type="http://schemas.openxmlformats.org/officeDocument/2006/relationships/image" Target="../media/image74.emf"/></Relationships>
</file>

<file path=ppt/slides/_rels/slide5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7.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5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8.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164"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SQL Professionals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rPr>
              <a:t>Open Source “lingua franca”</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rPr>
              <a:t>Analytics, Computing, Modeling</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rPr>
              <a:t>7000+ Algorithms, Test Data &amp; Evaluations</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rPr>
              <a:t>Ecosystem</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graphicFrame>
        <p:nvGraphicFramePr>
          <p:cNvPr id="10" name="Diagram 9"/>
          <p:cNvGraphicFramePr/>
          <p:nvPr>
            <p:extLst/>
          </p:nvPr>
        </p:nvGraphicFramePr>
        <p:xfrm>
          <a:off x="-59467" y="1077985"/>
          <a:ext cx="10782273" cy="55273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424214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01238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40540497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Products </a:t>
            </a:r>
          </a:p>
        </p:txBody>
      </p:sp>
      <p:graphicFrame>
        <p:nvGraphicFramePr>
          <p:cNvPr id="90" name="Content Placeholder 5"/>
          <p:cNvGraphicFramePr>
            <a:graphicFrameLocks/>
          </p:cNvGraphicFramePr>
          <p:nvPr>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9032693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163172549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4613"/>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R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401466962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367635406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308047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F0"/>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ED7D31"/>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15548898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fontScale="925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R for T-SQL Professionals (Course Materials)</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917120" y="3837807"/>
            <a:ext cx="630532" cy="189659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620294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R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7" y="1847911"/>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6" y="1890138"/>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226936" y="1095716"/>
            <a:ext cx="4081845" cy="769441"/>
          </a:xfrm>
          <a:prstGeom prst="rect">
            <a:avLst/>
          </a:prstGeom>
        </p:spPr>
        <p:txBody>
          <a:bodyPr wrap="square">
            <a:spAutoFit/>
          </a:bodyPr>
          <a:lstStyle>
            <a:defPPr>
              <a:defRPr lang="en-US"/>
            </a:defPPr>
            <a:lvl1pPr marL="685800" lvl="0" indent="-685800" defTabSz="914400">
              <a:buFont typeface="Arial" panose="020B0604020202020204" pitchFamily="34" charset="0"/>
              <a:buChar char="•"/>
              <a:defRPr sz="4400" kern="0">
                <a:solidFill>
                  <a:srgbClr val="002864"/>
                </a:solidFill>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b="1" dirty="0"/>
              <a:t>CRAN R</a:t>
            </a:r>
          </a:p>
        </p:txBody>
      </p:sp>
    </p:spTree>
    <p:extLst>
      <p:ext uri="{BB962C8B-B14F-4D97-AF65-F5344CB8AC3E}">
        <p14:creationId xmlns:p14="http://schemas.microsoft.com/office/powerpoint/2010/main" val="16618377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 R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528233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72466394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latin typeface="Segoe UI" pitchFamily="34" charset="0"/>
                <a:cs typeface="Segoe UI"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rgbClr val="505050">
                  <a:tint val="75000"/>
                </a:srgbClr>
              </a:solidFill>
              <a:effectLst/>
              <a:uLnTx/>
              <a:uFillTx/>
              <a:latin typeface="Segoe UI" pitchFamily="34" charset="0"/>
              <a:cs typeface="Segoe UI" pitchFamily="34" charset="0"/>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757414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Segoe UI Light"/>
                <a:ea typeface="+mn-ea"/>
                <a:cs typeface="Times New Roman" panose="02020603050405020304" pitchFamily="18" charset="0"/>
              </a:rPr>
              <a:t>Command-Line</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Segoe UI Light"/>
                <a:ea typeface="+mn-ea"/>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Segoe UI Light"/>
              <a:ea typeface="+mn-ea"/>
              <a:cs typeface="Times New Roman" panose="02020603050405020304" pitchFamily="18" charset="0"/>
            </a:endParaRP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Segoe UI Light"/>
                <a:ea typeface="+mn-ea"/>
                <a:cs typeface="Times New Roman" panose="02020603050405020304" pitchFamily="18" charset="0"/>
              </a:rPr>
              <a:t>R Tools for Visual Studio (RTVS)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Segoe UI Light"/>
                <a:ea typeface="+mn-ea"/>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274239334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latin typeface="Segoe UI" pitchFamily="34" charset="0"/>
                <a:cs typeface="Segoe UI"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rgbClr val="505050">
                  <a:tint val="75000"/>
                </a:srgbClr>
              </a:solidFill>
              <a:effectLst/>
              <a:uLnTx/>
              <a:uFillTx/>
              <a:latin typeface="Segoe UI" pitchFamily="34" charset="0"/>
              <a:cs typeface="Segoe UI" pitchFamily="34" charset="0"/>
            </a:endParaRPr>
          </a:p>
        </p:txBody>
      </p:sp>
      <p:sp>
        <p:nvSpPr>
          <p:cNvPr id="5" name="Title 4"/>
          <p:cNvSpPr>
            <a:spLocks noGrp="1"/>
          </p:cNvSpPr>
          <p:nvPr>
            <p:ph type="title" idx="4294967295"/>
          </p:nvPr>
        </p:nvSpPr>
        <p:spPr>
          <a:xfrm>
            <a:off x="547688" y="295275"/>
            <a:ext cx="11888787" cy="1624013"/>
          </a:xfrm>
        </p:spPr>
        <p:txBody>
          <a:bodyPr/>
          <a:lstStyle/>
          <a:p>
            <a:r>
              <a:rPr lang="en-US" sz="4400" dirty="0"/>
              <a:t>An Introduction to the R Language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94590559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12805" y="2153690"/>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932020" y="2066075"/>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78131" y="171450"/>
            <a:ext cx="4429496" cy="766701"/>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Datatypes and Data Structures</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93358" y="146685"/>
            <a:ext cx="9630503" cy="87058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Ingress and Connection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78688733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85843" y="217171"/>
            <a:ext cx="4523318" cy="765810"/>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Sources and Sinks</a:t>
            </a:r>
          </a:p>
        </p:txBody>
      </p:sp>
      <p:sp>
        <p:nvSpPr>
          <p:cNvPr id="3" name="Rectangle 2"/>
          <p:cNvSpPr/>
          <p:nvPr/>
        </p:nvSpPr>
        <p:spPr>
          <a:xfrm>
            <a:off x="966047" y="2023762"/>
            <a:ext cx="5990577"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Scripts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Accessing External Data </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Exporting Data</a:t>
            </a:r>
          </a:p>
        </p:txBody>
      </p:sp>
      <p:pic>
        <p:nvPicPr>
          <p:cNvPr id="56" name="Picture 55"/>
          <p:cNvPicPr>
            <a:picLocks noChangeAspect="1"/>
          </p:cNvPicPr>
          <p:nvPr/>
        </p:nvPicPr>
        <p:blipFill>
          <a:blip r:embed="rId3"/>
          <a:stretch>
            <a:fillRect/>
          </a:stretch>
        </p:blipFill>
        <p:spPr>
          <a:xfrm>
            <a:off x="6307698" y="762370"/>
            <a:ext cx="5533781" cy="5533781"/>
          </a:xfrm>
          <a:prstGeom prst="rect">
            <a:avLst/>
          </a:prstGeom>
        </p:spPr>
      </p:pic>
    </p:spTree>
    <p:extLst>
      <p:ext uri="{BB962C8B-B14F-4D97-AF65-F5344CB8AC3E}">
        <p14:creationId xmlns:p14="http://schemas.microsoft.com/office/powerpoint/2010/main" val="28346032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Import and use data in R, save datasets to an external file</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Understand how to Connect to a Database using RODBC</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28173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261939" y="203835"/>
            <a:ext cx="2961321" cy="81343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Functions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21719267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132" y="171450"/>
            <a:ext cx="1166865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Functions and Use</a:t>
            </a:r>
          </a:p>
        </p:txBody>
      </p:sp>
      <p:sp>
        <p:nvSpPr>
          <p:cNvPr id="3" name="Rectangle 2"/>
          <p:cNvSpPr/>
          <p:nvPr/>
        </p:nvSpPr>
        <p:spPr>
          <a:xfrm>
            <a:off x="897468" y="205805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Basic Functions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Quantitative Analysis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Qualitative Analysis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Predictive Analytics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Creating your own functions</a:t>
            </a:r>
          </a:p>
        </p:txBody>
      </p:sp>
      <p:pic>
        <p:nvPicPr>
          <p:cNvPr id="4" name="Picture 3"/>
          <p:cNvPicPr>
            <a:picLocks noChangeAspect="1"/>
          </p:cNvPicPr>
          <p:nvPr/>
        </p:nvPicPr>
        <p:blipFill>
          <a:blip r:embed="rId3"/>
          <a:stretch>
            <a:fillRect/>
          </a:stretch>
        </p:blipFill>
        <p:spPr>
          <a:xfrm>
            <a:off x="6649774" y="435661"/>
            <a:ext cx="5534606" cy="5534606"/>
          </a:xfrm>
          <a:prstGeom prst="rect">
            <a:avLst/>
          </a:prstGeom>
        </p:spPr>
      </p:pic>
    </p:spTree>
    <p:extLst>
      <p:ext uri="{BB962C8B-B14F-4D97-AF65-F5344CB8AC3E}">
        <p14:creationId xmlns:p14="http://schemas.microsoft.com/office/powerpoint/2010/main" val="14127752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Functions for Quantitative and Qualitative Analysis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4080856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70498" y="180975"/>
            <a:ext cx="4572951" cy="87058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Visualizations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68524324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132" y="171450"/>
            <a:ext cx="1166865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Basic Graphics</a:t>
            </a:r>
          </a:p>
        </p:txBody>
      </p:sp>
      <p:sp>
        <p:nvSpPr>
          <p:cNvPr id="3" name="Rectangle 2"/>
          <p:cNvSpPr/>
          <p:nvPr/>
        </p:nvSpPr>
        <p:spPr>
          <a:xfrm>
            <a:off x="931334" y="1566985"/>
            <a:ext cx="9919688" cy="4154984"/>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Plot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Scatterplots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Boxplots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Histograms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err="1">
                <a:ln>
                  <a:noFill/>
                </a:ln>
                <a:solidFill>
                  <a:srgbClr val="002864"/>
                </a:solidFill>
                <a:effectLst/>
                <a:uLnTx/>
                <a:uFillTx/>
                <a:latin typeface="Segoe UI Light" panose="020B0502040204020203" pitchFamily="34" charset="0"/>
                <a:cs typeface="Segoe UI Light" panose="020B0502040204020203" pitchFamily="34" charset="0"/>
              </a:rPr>
              <a:t>Barplots</a:t>
            </a:r>
            <a:endPar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err="1">
                <a:ln>
                  <a:noFill/>
                </a:ln>
                <a:solidFill>
                  <a:srgbClr val="002864"/>
                </a:solidFill>
                <a:effectLst/>
                <a:uLnTx/>
                <a:uFillTx/>
                <a:latin typeface="Segoe UI Light" panose="020B0502040204020203" pitchFamily="34" charset="0"/>
                <a:cs typeface="Segoe UI Light" panose="020B0502040204020203" pitchFamily="34" charset="0"/>
              </a:rPr>
              <a:t>Piecharts</a:t>
            </a:r>
            <a:endPar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endParaRPr>
          </a:p>
        </p:txBody>
      </p:sp>
      <p:pic>
        <p:nvPicPr>
          <p:cNvPr id="4" name="Picture 3"/>
          <p:cNvPicPr>
            <a:picLocks noChangeAspect="1"/>
          </p:cNvPicPr>
          <p:nvPr/>
        </p:nvPicPr>
        <p:blipFill>
          <a:blip r:embed="rId3"/>
          <a:stretch>
            <a:fillRect/>
          </a:stretch>
        </p:blipFill>
        <p:spPr>
          <a:xfrm>
            <a:off x="5891178" y="630237"/>
            <a:ext cx="5566441" cy="5566441"/>
          </a:xfrm>
          <a:prstGeom prst="rect">
            <a:avLst/>
          </a:prstGeom>
        </p:spPr>
      </p:pic>
    </p:spTree>
    <p:extLst>
      <p:ext uri="{BB962C8B-B14F-4D97-AF65-F5344CB8AC3E}">
        <p14:creationId xmlns:p14="http://schemas.microsoft.com/office/powerpoint/2010/main" val="85880981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Choose and Apply Graphics for Analysis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67922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ylinder 12"/>
          <p:cNvSpPr/>
          <p:nvPr/>
        </p:nvSpPr>
        <p:spPr bwMode="auto">
          <a:xfrm>
            <a:off x="7314941" y="3665705"/>
            <a:ext cx="2567676" cy="147327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585269" y="2348821"/>
            <a:ext cx="2729672" cy="2438883"/>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240797"/>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078320" y="2499978"/>
            <a:ext cx="1758437" cy="769441"/>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00000"/>
                </a:solidFill>
                <a:effectLst/>
                <a:uLnTx/>
                <a:uFillTx/>
                <a:latin typeface="Segoe UI"/>
                <a:ea typeface="+mn-ea"/>
                <a:cs typeface="+mn-cs"/>
              </a:rPr>
              <a:t>(</a:t>
            </a:r>
            <a:r>
              <a:rPr kumimoji="0" lang="en-US" sz="1200"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1200"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43</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52</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736979"/>
          </a:xfrm>
        </p:spPr>
        <p:txBody>
          <a:bodyPr vert="horz" lIns="320040" tIns="152357" rIns="53325" bIns="53325" rtlCol="0" anchor="ctr">
            <a:noAutofit/>
          </a:bodyPr>
          <a:lstStyle/>
          <a:p>
            <a:pPr defTabSz="1109758"/>
            <a:r>
              <a:rPr lang="en-US" spc="-59" dirty="0">
                <a:solidFill>
                  <a:schemeClr val="tx1">
                    <a:lumMod val="75000"/>
                  </a:schemeClr>
                </a:solidFill>
                <a:latin typeface="Segoe UI Light" pitchFamily="34" charset="0"/>
                <a:ea typeface="Segoe UI" pitchFamily="34" charset="0"/>
              </a:rPr>
              <a:t>Machine Learning</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548339395"/>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
            <a:ext cx="12436475" cy="807240"/>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ea typeface="Segoe UI" pitchFamily="34" charset="0"/>
              </a:rPr>
              <a:t>Machine Learning in 5 Minutes</a:t>
            </a:r>
          </a:p>
        </p:txBody>
      </p:sp>
      <p:sp>
        <p:nvSpPr>
          <p:cNvPr id="4" name="Rectangle 3"/>
          <p:cNvSpPr/>
          <p:nvPr/>
        </p:nvSpPr>
        <p:spPr bwMode="auto">
          <a:xfrm>
            <a:off x="865892" y="1032277"/>
            <a:ext cx="7793748" cy="5594291"/>
          </a:xfrm>
          <a:prstGeom prst="rect">
            <a:avLst/>
          </a:prstGeom>
          <a:solidFill>
            <a:srgbClr val="505050">
              <a:lumMod val="60000"/>
              <a:lumOff val="40000"/>
            </a:srgbClr>
          </a:solidFill>
          <a:ln w="10795" cap="flat" cmpd="sng" algn="ctr">
            <a:noFill/>
            <a:prstDash val="solid"/>
            <a:headEnd type="none" w="med" len="med"/>
            <a:tailEnd type="none" w="med" len="med"/>
          </a:ln>
          <a:effectLst>
            <a:outerShdw blurRad="76200" dir="18900000" sy="23000" kx="-1200000" algn="bl" rotWithShape="0">
              <a:prstClr val="black">
                <a:alpha val="20000"/>
              </a:prstClr>
            </a:outerShdw>
          </a:effectLst>
        </p:spPr>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6" name="TextBox 5"/>
          <p:cNvSpPr txBox="1"/>
          <p:nvPr/>
        </p:nvSpPr>
        <p:spPr>
          <a:xfrm>
            <a:off x="989316" y="1032277"/>
            <a:ext cx="4245116" cy="704737"/>
          </a:xfrm>
          <a:prstGeom prst="rect">
            <a:avLst/>
          </a:prstGeom>
          <a:noFill/>
        </p:spPr>
        <p:txBody>
          <a:bodyPr wrap="square" lIns="186494" tIns="149195" rIns="186494" bIns="149195" rtlCol="0">
            <a:spAutoFit/>
          </a:bodyPr>
          <a:lstStyle/>
          <a:p>
            <a:pPr marL="0" marR="0" lvl="0" indent="0" algn="l" defTabSz="950776" rtl="0" eaLnBrk="1" fontAlgn="auto" latinLnBrk="0" hangingPunct="1">
              <a:lnSpc>
                <a:spcPct val="90000"/>
              </a:lnSpc>
              <a:spcBef>
                <a:spcPts val="0"/>
              </a:spcBef>
              <a:spcAft>
                <a:spcPts val="0"/>
              </a:spcAft>
              <a:buClrTx/>
              <a:buSzTx/>
              <a:buFontTx/>
              <a:buNone/>
              <a:tabLst/>
              <a:defRPr/>
            </a:pPr>
            <a:r>
              <a:rPr kumimoji="0" lang="en-US" sz="2856" b="0" i="0" u="none" strike="noStrike" kern="0" cap="none" spc="0" normalizeH="0" baseline="0" noProof="0" dirty="0">
                <a:ln>
                  <a:noFill/>
                </a:ln>
                <a:solidFill>
                  <a:srgbClr val="FFFF00"/>
                </a:solidFill>
                <a:effectLst/>
                <a:uLnTx/>
                <a:uFillTx/>
                <a:latin typeface="Segoe UI"/>
                <a:ea typeface="+mn-ea"/>
                <a:cs typeface="+mn-cs"/>
              </a:rPr>
              <a:t>The Formal one:</a:t>
            </a:r>
            <a:endParaRPr kumimoji="0" lang="en-US" sz="3264" b="0" i="0" u="none" strike="noStrike" kern="0" cap="none" spc="0" normalizeH="0" baseline="0" noProof="0" dirty="0">
              <a:ln>
                <a:noFill/>
              </a:ln>
              <a:solidFill>
                <a:srgbClr val="FFFF00"/>
              </a:solidFill>
              <a:effectLst/>
              <a:uLnTx/>
              <a:uFillTx/>
              <a:latin typeface="Segoe UI"/>
              <a:ea typeface="+mn-ea"/>
              <a:cs typeface="+mn-cs"/>
            </a:endParaRPr>
          </a:p>
        </p:txBody>
      </p:sp>
      <p:sp>
        <p:nvSpPr>
          <p:cNvPr id="7" name="Rectangle 6"/>
          <p:cNvSpPr/>
          <p:nvPr/>
        </p:nvSpPr>
        <p:spPr>
          <a:xfrm>
            <a:off x="1082212" y="1586998"/>
            <a:ext cx="7361108" cy="2335312"/>
          </a:xfrm>
          <a:prstGeom prst="rect">
            <a:avLst/>
          </a:prstGeom>
        </p:spPr>
        <p:txBody>
          <a:bodyPr wrap="square">
            <a:sp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“A computer program is said to learn from experience</a:t>
            </a:r>
            <a:r>
              <a:rPr kumimoji="0" lang="en-US" sz="2856" b="0" i="0" u="none" strike="noStrike" kern="0" cap="none" spc="0" normalizeH="0" baseline="0" noProof="0" dirty="0">
                <a:ln>
                  <a:noFill/>
                </a:ln>
                <a:solidFill>
                  <a:srgbClr val="FFFF00"/>
                </a:solidFill>
                <a:effectLst/>
                <a:uLnTx/>
                <a:uFillTx/>
                <a:latin typeface="Segoe UI"/>
                <a:ea typeface="+mn-ea"/>
                <a:cs typeface="+mn-cs"/>
              </a:rPr>
              <a:t> E </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with respect to some class of tasks </a:t>
            </a:r>
            <a:r>
              <a:rPr kumimoji="0" lang="en-US" sz="2856" b="0" i="0" u="none" strike="noStrike" kern="0" cap="none" spc="0" normalizeH="0" baseline="0" noProof="0" dirty="0">
                <a:ln>
                  <a:noFill/>
                </a:ln>
                <a:solidFill>
                  <a:srgbClr val="FFFF00"/>
                </a:solidFill>
                <a:effectLst/>
                <a:uLnTx/>
                <a:uFillTx/>
                <a:latin typeface="Segoe UI"/>
                <a:ea typeface="+mn-ea"/>
                <a:cs typeface="+mn-cs"/>
              </a:rPr>
              <a:t>T </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and performance measure </a:t>
            </a:r>
            <a:r>
              <a:rPr kumimoji="0" lang="en-US" sz="2856" b="0" i="0" u="none" strike="noStrike" kern="0" cap="none" spc="0" normalizeH="0" baseline="0" noProof="0" dirty="0">
                <a:ln>
                  <a:noFill/>
                </a:ln>
                <a:solidFill>
                  <a:srgbClr val="FFFF00"/>
                </a:solidFill>
                <a:effectLst/>
                <a:uLnTx/>
                <a:uFillTx/>
                <a:latin typeface="Segoe UI"/>
                <a:ea typeface="+mn-ea"/>
                <a:cs typeface="+mn-cs"/>
              </a:rPr>
              <a:t>P </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if its performance at tasks in </a:t>
            </a:r>
            <a:r>
              <a:rPr kumimoji="0" lang="en-US" sz="2856" b="0" i="0" u="none" strike="noStrike" kern="0" cap="none" spc="0" normalizeH="0" baseline="0" noProof="0" dirty="0">
                <a:ln>
                  <a:noFill/>
                </a:ln>
                <a:solidFill>
                  <a:srgbClr val="FFFF00"/>
                </a:solidFill>
                <a:effectLst/>
                <a:uLnTx/>
                <a:uFillTx/>
                <a:latin typeface="Segoe UI"/>
                <a:ea typeface="+mn-ea"/>
                <a:cs typeface="+mn-cs"/>
              </a:rPr>
              <a:t>T</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 as measured by </a:t>
            </a:r>
            <a:r>
              <a:rPr kumimoji="0" lang="en-US" sz="2856" b="0" i="0" u="none" strike="noStrike" kern="0" cap="none" spc="0" normalizeH="0" baseline="0" noProof="0" dirty="0">
                <a:ln>
                  <a:noFill/>
                </a:ln>
                <a:solidFill>
                  <a:srgbClr val="FFFF00"/>
                </a:solidFill>
                <a:effectLst/>
                <a:uLnTx/>
                <a:uFillTx/>
                <a:latin typeface="Segoe UI"/>
                <a:ea typeface="+mn-ea"/>
                <a:cs typeface="+mn-cs"/>
              </a:rPr>
              <a:t>P</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 improves with experience </a:t>
            </a:r>
            <a:r>
              <a:rPr kumimoji="0" lang="en-US" sz="2856" b="0" i="0" u="none" strike="noStrike" kern="0" cap="none" spc="0" normalizeH="0" baseline="0" noProof="0" dirty="0">
                <a:ln>
                  <a:noFill/>
                </a:ln>
                <a:solidFill>
                  <a:srgbClr val="FFFF00"/>
                </a:solidFill>
                <a:effectLst/>
                <a:uLnTx/>
                <a:uFillTx/>
                <a:latin typeface="Segoe UI"/>
                <a:ea typeface="+mn-ea"/>
                <a:cs typeface="+mn-cs"/>
              </a:rPr>
              <a:t>E</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a:t>
            </a:r>
          </a:p>
        </p:txBody>
      </p:sp>
      <p:sp>
        <p:nvSpPr>
          <p:cNvPr id="8" name="Rectangle 7"/>
          <p:cNvSpPr/>
          <p:nvPr/>
        </p:nvSpPr>
        <p:spPr>
          <a:xfrm>
            <a:off x="1082211" y="4702068"/>
            <a:ext cx="7361108" cy="1438856"/>
          </a:xfrm>
          <a:prstGeom prst="rect">
            <a:avLst/>
          </a:prstGeom>
        </p:spPr>
        <p:txBody>
          <a:bodyPr wrap="square">
            <a:spAutoFit/>
          </a:bodyPr>
          <a:lstStyle/>
          <a:p>
            <a:pPr marL="0" marR="0" lvl="0" indent="0" algn="l" defTabSz="932597" rtl="0" eaLnBrk="1" fontAlgn="auto" latinLnBrk="0" hangingPunct="1">
              <a:lnSpc>
                <a:spcPct val="100000"/>
              </a:lnSpc>
              <a:spcBef>
                <a:spcPts val="0"/>
              </a:spcBef>
              <a:spcAft>
                <a:spcPts val="0"/>
              </a:spcAft>
              <a:buClrTx/>
              <a:buSzTx/>
              <a:buFontTx/>
              <a:buNone/>
              <a:tabLst/>
              <a:defRPr/>
            </a:pP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Look at data. Do the thing. Better? </a:t>
            </a:r>
            <a:r>
              <a:rPr kumimoji="0" lang="en-US" sz="2856" b="0" i="0" u="none" strike="noStrike" kern="0" cap="none" spc="0" normalizeH="0" baseline="0" noProof="0" dirty="0">
                <a:ln>
                  <a:noFill/>
                </a:ln>
                <a:solidFill>
                  <a:srgbClr val="CDF4FF">
                    <a:lumMod val="90000"/>
                  </a:srgbClr>
                </a:solidFill>
                <a:effectLst/>
                <a:uLnTx/>
                <a:uFillTx/>
                <a:latin typeface="Segoe UI"/>
                <a:ea typeface="+mn-ea"/>
                <a:cs typeface="+mn-cs"/>
              </a:rPr>
              <a:t>No? Look at the data. Do something different. </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Better? Yes? </a:t>
            </a:r>
            <a:r>
              <a:rPr kumimoji="0" lang="en-US" sz="2856" b="0" i="1" u="none" strike="noStrike" kern="0" cap="none" spc="0" normalizeH="0" baseline="0" noProof="0" dirty="0">
                <a:ln>
                  <a:noFill/>
                </a:ln>
                <a:solidFill>
                  <a:sysClr val="windowText" lastClr="000000"/>
                </a:solidFill>
                <a:effectLst/>
                <a:uLnTx/>
                <a:uFillTx/>
                <a:latin typeface="Segoe UI"/>
                <a:ea typeface="+mn-ea"/>
                <a:cs typeface="+mn-cs"/>
              </a:rPr>
              <a:t>Do that again</a:t>
            </a:r>
            <a:r>
              <a:rPr kumimoji="0" lang="en-US" sz="2856" b="0" i="0" u="none" strike="noStrike" kern="0" cap="none" spc="0" normalizeH="0" baseline="0" noProof="0" dirty="0">
                <a:ln>
                  <a:noFill/>
                </a:ln>
                <a:solidFill>
                  <a:sysClr val="windowText" lastClr="000000"/>
                </a:solidFill>
                <a:effectLst/>
                <a:uLnTx/>
                <a:uFillTx/>
                <a:latin typeface="Segoe UI"/>
                <a:ea typeface="+mn-ea"/>
                <a:cs typeface="+mn-cs"/>
              </a:rPr>
              <a:t>. </a:t>
            </a:r>
            <a:r>
              <a:rPr kumimoji="0" lang="en-US" sz="2856" b="0" i="0" u="none" strike="noStrike" kern="0" cap="none" spc="0" normalizeH="0" baseline="0" noProof="0" dirty="0">
                <a:ln>
                  <a:noFill/>
                </a:ln>
                <a:solidFill>
                  <a:srgbClr val="CDF4FF">
                    <a:lumMod val="90000"/>
                  </a:srgbClr>
                </a:solidFill>
                <a:effectLst/>
                <a:uLnTx/>
                <a:uFillTx/>
                <a:latin typeface="Segoe UI"/>
                <a:ea typeface="+mn-ea"/>
                <a:cs typeface="+mn-cs"/>
              </a:rPr>
              <a:t>(Repeat)</a:t>
            </a:r>
          </a:p>
        </p:txBody>
      </p:sp>
      <p:sp>
        <p:nvSpPr>
          <p:cNvPr id="9" name="TextBox 8"/>
          <p:cNvSpPr txBox="1"/>
          <p:nvPr/>
        </p:nvSpPr>
        <p:spPr>
          <a:xfrm>
            <a:off x="921115" y="4158754"/>
            <a:ext cx="4938710" cy="704737"/>
          </a:xfrm>
          <a:prstGeom prst="rect">
            <a:avLst/>
          </a:prstGeom>
          <a:noFill/>
        </p:spPr>
        <p:txBody>
          <a:bodyPr wrap="square" lIns="186494" tIns="149195" rIns="186494" bIns="149195" rtlCol="0">
            <a:spAutoFit/>
          </a:bodyPr>
          <a:lstStyle/>
          <a:p>
            <a:pPr marL="0" marR="0" lvl="0" indent="0" algn="l" defTabSz="950776" rtl="0" eaLnBrk="1" fontAlgn="auto" latinLnBrk="0" hangingPunct="1">
              <a:lnSpc>
                <a:spcPct val="90000"/>
              </a:lnSpc>
              <a:spcBef>
                <a:spcPts val="0"/>
              </a:spcBef>
              <a:spcAft>
                <a:spcPts val="0"/>
              </a:spcAft>
              <a:buClrTx/>
              <a:buSzTx/>
              <a:buFontTx/>
              <a:buNone/>
              <a:tabLst/>
              <a:defRPr/>
            </a:pPr>
            <a:r>
              <a:rPr kumimoji="0" lang="en-US" sz="2856" b="0" i="0" u="none" strike="noStrike" kern="0" cap="none" spc="0" normalizeH="0" baseline="0" noProof="0" dirty="0">
                <a:ln>
                  <a:noFill/>
                </a:ln>
                <a:solidFill>
                  <a:srgbClr val="CDF4FF">
                    <a:lumMod val="90000"/>
                  </a:srgbClr>
                </a:solidFill>
                <a:effectLst/>
                <a:uLnTx/>
                <a:uFillTx/>
                <a:latin typeface="Segoe UI"/>
                <a:ea typeface="+mn-ea"/>
                <a:cs typeface="+mn-cs"/>
              </a:rPr>
              <a:t>A Practical Example:</a:t>
            </a:r>
            <a:endParaRPr kumimoji="0" lang="en-US" sz="3264" b="0" i="0" u="none" strike="noStrike" kern="0" cap="none" spc="0" normalizeH="0" baseline="0" noProof="0" dirty="0">
              <a:ln>
                <a:noFill/>
              </a:ln>
              <a:solidFill>
                <a:srgbClr val="CDF4FF">
                  <a:lumMod val="90000"/>
                </a:srgbClr>
              </a:solidFill>
              <a:effectLst/>
              <a:uLnTx/>
              <a:uFillTx/>
              <a:latin typeface="Segoe UI"/>
              <a:ea typeface="+mn-ea"/>
              <a:cs typeface="+mn-cs"/>
            </a:endParaRPr>
          </a:p>
        </p:txBody>
      </p:sp>
      <p:pic>
        <p:nvPicPr>
          <p:cNvPr id="10" name="Picture 9"/>
          <p:cNvPicPr>
            <a:picLocks noChangeAspect="1"/>
          </p:cNvPicPr>
          <p:nvPr/>
        </p:nvPicPr>
        <p:blipFill>
          <a:blip r:embed="rId3"/>
          <a:stretch>
            <a:fillRect/>
          </a:stretch>
        </p:blipFill>
        <p:spPr>
          <a:xfrm>
            <a:off x="9219492" y="1118414"/>
            <a:ext cx="2896909" cy="4187924"/>
          </a:xfrm>
          <a:prstGeom prst="rect">
            <a:avLst/>
          </a:prstGeom>
        </p:spPr>
      </p:pic>
    </p:spTree>
    <p:extLst>
      <p:ext uri="{BB962C8B-B14F-4D97-AF65-F5344CB8AC3E}">
        <p14:creationId xmlns:p14="http://schemas.microsoft.com/office/powerpoint/2010/main" val="32464148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928"/>
            <a:ext cx="12436475" cy="870280"/>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ea typeface="Segoe UI" pitchFamily="34" charset="0"/>
              </a:rPr>
              <a:t>Machine Learning Capabilities</a:t>
            </a:r>
          </a:p>
        </p:txBody>
      </p:sp>
      <p:sp>
        <p:nvSpPr>
          <p:cNvPr id="6" name="TextBox 5"/>
          <p:cNvSpPr txBox="1"/>
          <p:nvPr/>
        </p:nvSpPr>
        <p:spPr>
          <a:xfrm>
            <a:off x="1212629" y="999751"/>
            <a:ext cx="2861657" cy="1029915"/>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category</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(Classification)</a:t>
            </a:r>
            <a:endParaRPr kumimoji="0" lang="en-US" sz="2800" b="0" i="1" u="none" strike="noStrike" kern="0" cap="none" spc="0" normalizeH="0" baseline="0" noProof="0" dirty="0">
              <a:ln>
                <a:noFill/>
              </a:ln>
              <a:solidFill>
                <a:srgbClr val="7030A0"/>
              </a:solidFill>
              <a:effectLst/>
              <a:uLnTx/>
              <a:uFillTx/>
              <a:latin typeface="Segoe UI"/>
              <a:ea typeface="+mn-ea"/>
              <a:cs typeface="+mn-cs"/>
            </a:endParaRPr>
          </a:p>
        </p:txBody>
      </p:sp>
      <p:sp>
        <p:nvSpPr>
          <p:cNvPr id="14" name="TextBox 13"/>
          <p:cNvSpPr txBox="1"/>
          <p:nvPr/>
        </p:nvSpPr>
        <p:spPr>
          <a:xfrm>
            <a:off x="5382010" y="1028630"/>
            <a:ext cx="2861657" cy="1425434"/>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How much/many</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(Regression)</a:t>
            </a:r>
          </a:p>
        </p:txBody>
      </p:sp>
      <p:sp>
        <p:nvSpPr>
          <p:cNvPr id="17" name="TextBox 16"/>
          <p:cNvSpPr txBox="1"/>
          <p:nvPr/>
        </p:nvSpPr>
        <p:spPr>
          <a:xfrm>
            <a:off x="9114416" y="1028630"/>
            <a:ext cx="2844805" cy="1368931"/>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group</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(Clustering,</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Recommender)</a:t>
            </a:r>
          </a:p>
        </p:txBody>
      </p:sp>
      <p:sp>
        <p:nvSpPr>
          <p:cNvPr id="20" name="TextBox 19"/>
          <p:cNvSpPr txBox="1"/>
          <p:nvPr/>
        </p:nvSpPr>
        <p:spPr>
          <a:xfrm>
            <a:off x="5304865" y="4022749"/>
            <a:ext cx="2861657" cy="1029915"/>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Is it odd </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(Anomaly)</a:t>
            </a:r>
            <a:endParaRPr kumimoji="0" lang="en-US" sz="2800" b="0" i="1" u="none" strike="noStrike" kern="0" cap="none" spc="0" normalizeH="0" baseline="0" noProof="0" dirty="0">
              <a:ln>
                <a:noFill/>
              </a:ln>
              <a:solidFill>
                <a:srgbClr val="7030A0"/>
              </a:solidFill>
              <a:effectLst/>
              <a:uLnTx/>
              <a:uFillTx/>
              <a:latin typeface="Segoe UI"/>
              <a:ea typeface="+mn-ea"/>
              <a:cs typeface="+mn-cs"/>
            </a:endParaRPr>
          </a:p>
        </p:txBody>
      </p:sp>
      <p:sp>
        <p:nvSpPr>
          <p:cNvPr id="21" name="TextBox 20"/>
          <p:cNvSpPr txBox="1"/>
          <p:nvPr/>
        </p:nvSpPr>
        <p:spPr>
          <a:xfrm>
            <a:off x="9097565" y="4006315"/>
            <a:ext cx="2861657" cy="1368931"/>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action</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(Reinforcement Learning)</a:t>
            </a:r>
            <a:endParaRPr kumimoji="0" lang="en-US" sz="2800" b="0" i="0" u="none" strike="noStrike" kern="0" cap="none" spc="0" normalizeH="0" baseline="0" noProof="0" dirty="0">
              <a:ln>
                <a:noFill/>
              </a:ln>
              <a:solidFill>
                <a:srgbClr val="7030A0"/>
              </a:solidFill>
              <a:effectLst/>
              <a:uLnTx/>
              <a:uFillTx/>
              <a:latin typeface="Segoe UI"/>
              <a:ea typeface="+mn-ea"/>
              <a:cs typeface="+mn-cs"/>
            </a:endParaRPr>
          </a:p>
        </p:txBody>
      </p:sp>
      <p:pic>
        <p:nvPicPr>
          <p:cNvPr id="26" name="Picture 25"/>
          <p:cNvPicPr>
            <a:picLocks noChangeAspect="1"/>
          </p:cNvPicPr>
          <p:nvPr/>
        </p:nvPicPr>
        <p:blipFill>
          <a:blip r:embed="rId3"/>
          <a:stretch>
            <a:fillRect/>
          </a:stretch>
        </p:blipFill>
        <p:spPr>
          <a:xfrm>
            <a:off x="9522742" y="2339500"/>
            <a:ext cx="1920726" cy="1193460"/>
          </a:xfrm>
          <a:prstGeom prst="rect">
            <a:avLst/>
          </a:prstGeom>
        </p:spPr>
      </p:pic>
      <p:grpSp>
        <p:nvGrpSpPr>
          <p:cNvPr id="7" name="Group 6"/>
          <p:cNvGrpSpPr/>
          <p:nvPr/>
        </p:nvGrpSpPr>
        <p:grpSpPr>
          <a:xfrm>
            <a:off x="5896472" y="5088141"/>
            <a:ext cx="1464526" cy="1830019"/>
            <a:chOff x="3192511" y="4640128"/>
            <a:chExt cx="1481274" cy="2171250"/>
          </a:xfrm>
        </p:grpSpPr>
        <p:pic>
          <p:nvPicPr>
            <p:cNvPr id="27" name="Picture 26"/>
            <p:cNvPicPr>
              <a:picLocks noChangeAspect="1"/>
            </p:cNvPicPr>
            <p:nvPr/>
          </p:nvPicPr>
          <p:blipFill>
            <a:blip r:embed="rId4"/>
            <a:stretch>
              <a:fillRect/>
            </a:stretch>
          </p:blipFill>
          <p:spPr>
            <a:xfrm>
              <a:off x="3559365" y="4911411"/>
              <a:ext cx="160110" cy="1899967"/>
            </a:xfrm>
            <a:prstGeom prst="rect">
              <a:avLst/>
            </a:prstGeom>
          </p:spPr>
        </p:pic>
        <p:pic>
          <p:nvPicPr>
            <p:cNvPr id="28" name="Picture 27"/>
            <p:cNvPicPr>
              <a:picLocks noChangeAspect="1"/>
            </p:cNvPicPr>
            <p:nvPr/>
          </p:nvPicPr>
          <p:blipFill>
            <a:blip r:embed="rId5"/>
            <a:stretch>
              <a:fillRect/>
            </a:stretch>
          </p:blipFill>
          <p:spPr>
            <a:xfrm>
              <a:off x="3192511" y="4640128"/>
              <a:ext cx="225000" cy="2171250"/>
            </a:xfrm>
            <a:prstGeom prst="rect">
              <a:avLst/>
            </a:prstGeom>
          </p:spPr>
        </p:pic>
        <p:pic>
          <p:nvPicPr>
            <p:cNvPr id="29" name="Picture 28"/>
            <p:cNvPicPr>
              <a:picLocks noChangeAspect="1"/>
            </p:cNvPicPr>
            <p:nvPr/>
          </p:nvPicPr>
          <p:blipFill>
            <a:blip r:embed="rId6"/>
            <a:stretch>
              <a:fillRect/>
            </a:stretch>
          </p:blipFill>
          <p:spPr>
            <a:xfrm>
              <a:off x="3861328" y="5101378"/>
              <a:ext cx="180000" cy="1710000"/>
            </a:xfrm>
            <a:prstGeom prst="rect">
              <a:avLst/>
            </a:prstGeom>
          </p:spPr>
        </p:pic>
        <p:pic>
          <p:nvPicPr>
            <p:cNvPr id="30" name="Picture 29"/>
            <p:cNvPicPr>
              <a:picLocks noChangeAspect="1"/>
            </p:cNvPicPr>
            <p:nvPr/>
          </p:nvPicPr>
          <p:blipFill>
            <a:blip r:embed="rId7"/>
            <a:stretch>
              <a:fillRect/>
            </a:stretch>
          </p:blipFill>
          <p:spPr>
            <a:xfrm>
              <a:off x="4183182" y="6035128"/>
              <a:ext cx="180000" cy="776250"/>
            </a:xfrm>
            <a:prstGeom prst="rect">
              <a:avLst/>
            </a:prstGeom>
          </p:spPr>
        </p:pic>
        <p:pic>
          <p:nvPicPr>
            <p:cNvPr id="31" name="Picture 30"/>
            <p:cNvPicPr>
              <a:picLocks noChangeAspect="1"/>
            </p:cNvPicPr>
            <p:nvPr/>
          </p:nvPicPr>
          <p:blipFill>
            <a:blip r:embed="rId8"/>
            <a:stretch>
              <a:fillRect/>
            </a:stretch>
          </p:blipFill>
          <p:spPr>
            <a:xfrm>
              <a:off x="4505035" y="5585128"/>
              <a:ext cx="168750" cy="1226250"/>
            </a:xfrm>
            <a:prstGeom prst="rect">
              <a:avLst/>
            </a:prstGeom>
          </p:spPr>
        </p:pic>
      </p:grpSp>
      <p:pic>
        <p:nvPicPr>
          <p:cNvPr id="32" name="Picture 31"/>
          <p:cNvPicPr>
            <a:picLocks noChangeAspect="1"/>
          </p:cNvPicPr>
          <p:nvPr/>
        </p:nvPicPr>
        <p:blipFill>
          <a:blip r:embed="rId9"/>
          <a:stretch>
            <a:fillRect/>
          </a:stretch>
        </p:blipFill>
        <p:spPr>
          <a:xfrm>
            <a:off x="10306900" y="5644813"/>
            <a:ext cx="406867" cy="1154973"/>
          </a:xfrm>
          <a:prstGeom prst="rect">
            <a:avLst/>
          </a:prstGeom>
        </p:spPr>
      </p:pic>
      <p:sp>
        <p:nvSpPr>
          <p:cNvPr id="4" name="Freeform 3"/>
          <p:cNvSpPr/>
          <p:nvPr/>
        </p:nvSpPr>
        <p:spPr bwMode="auto">
          <a:xfrm rot="8332671">
            <a:off x="9475356" y="6229838"/>
            <a:ext cx="574609" cy="990755"/>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22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 name="Freeform 32"/>
          <p:cNvSpPr/>
          <p:nvPr/>
        </p:nvSpPr>
        <p:spPr bwMode="auto">
          <a:xfrm rot="12268142" flipH="1">
            <a:off x="10849420" y="6146557"/>
            <a:ext cx="522795" cy="990755"/>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41275">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22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pic>
        <p:nvPicPr>
          <p:cNvPr id="34" name="Picture 33"/>
          <p:cNvPicPr>
            <a:picLocks noChangeAspect="1"/>
          </p:cNvPicPr>
          <p:nvPr/>
        </p:nvPicPr>
        <p:blipFill>
          <a:blip r:embed="rId10"/>
          <a:stretch>
            <a:fillRect/>
          </a:stretch>
        </p:blipFill>
        <p:spPr>
          <a:xfrm>
            <a:off x="5485233" y="1762989"/>
            <a:ext cx="2989645" cy="1994824"/>
          </a:xfrm>
          <a:prstGeom prst="rect">
            <a:avLst/>
          </a:prstGeom>
        </p:spPr>
      </p:pic>
      <p:pic>
        <p:nvPicPr>
          <p:cNvPr id="35" name="Picture 34"/>
          <p:cNvPicPr>
            <a:picLocks noChangeAspect="1"/>
          </p:cNvPicPr>
          <p:nvPr/>
        </p:nvPicPr>
        <p:blipFill>
          <a:blip r:embed="rId11"/>
          <a:stretch>
            <a:fillRect/>
          </a:stretch>
        </p:blipFill>
        <p:spPr>
          <a:xfrm>
            <a:off x="420621" y="4006315"/>
            <a:ext cx="1476449" cy="820249"/>
          </a:xfrm>
          <a:prstGeom prst="rect">
            <a:avLst/>
          </a:prstGeom>
        </p:spPr>
      </p:pic>
      <p:pic>
        <p:nvPicPr>
          <p:cNvPr id="36" name="Picture 35"/>
          <p:cNvPicPr>
            <a:picLocks noChangeAspect="1"/>
          </p:cNvPicPr>
          <p:nvPr/>
        </p:nvPicPr>
        <p:blipFill>
          <a:blip r:embed="rId11"/>
          <a:stretch>
            <a:fillRect/>
          </a:stretch>
        </p:blipFill>
        <p:spPr>
          <a:xfrm>
            <a:off x="1938637" y="4006315"/>
            <a:ext cx="1476449" cy="820249"/>
          </a:xfrm>
          <a:prstGeom prst="rect">
            <a:avLst/>
          </a:prstGeom>
        </p:spPr>
      </p:pic>
      <p:pic>
        <p:nvPicPr>
          <p:cNvPr id="37" name="Picture 36"/>
          <p:cNvPicPr>
            <a:picLocks noChangeAspect="1"/>
          </p:cNvPicPr>
          <p:nvPr/>
        </p:nvPicPr>
        <p:blipFill>
          <a:blip r:embed="rId11"/>
          <a:stretch>
            <a:fillRect/>
          </a:stretch>
        </p:blipFill>
        <p:spPr>
          <a:xfrm>
            <a:off x="3546083" y="4006315"/>
            <a:ext cx="1476449" cy="820249"/>
          </a:xfrm>
          <a:prstGeom prst="rect">
            <a:avLst/>
          </a:prstGeom>
        </p:spPr>
      </p:pic>
      <p:grpSp>
        <p:nvGrpSpPr>
          <p:cNvPr id="8" name="Group 7"/>
          <p:cNvGrpSpPr/>
          <p:nvPr/>
        </p:nvGrpSpPr>
        <p:grpSpPr>
          <a:xfrm>
            <a:off x="4117997" y="2053712"/>
            <a:ext cx="520130" cy="741650"/>
            <a:chOff x="588624" y="4368127"/>
            <a:chExt cx="1156032" cy="1654525"/>
          </a:xfrm>
        </p:grpSpPr>
        <p:pic>
          <p:nvPicPr>
            <p:cNvPr id="38" name="Picture 37"/>
            <p:cNvPicPr>
              <a:picLocks noChangeAspect="1"/>
            </p:cNvPicPr>
            <p:nvPr/>
          </p:nvPicPr>
          <p:blipFill>
            <a:blip r:embed="rId12"/>
            <a:stretch>
              <a:fillRect/>
            </a:stretch>
          </p:blipFill>
          <p:spPr>
            <a:xfrm>
              <a:off x="588624" y="4368127"/>
              <a:ext cx="494456" cy="1635508"/>
            </a:xfrm>
            <a:prstGeom prst="rect">
              <a:avLst/>
            </a:prstGeom>
          </p:spPr>
        </p:pic>
        <p:pic>
          <p:nvPicPr>
            <p:cNvPr id="39" name="Picture 38"/>
            <p:cNvPicPr>
              <a:picLocks noChangeAspect="1"/>
            </p:cNvPicPr>
            <p:nvPr/>
          </p:nvPicPr>
          <p:blipFill>
            <a:blip r:embed="rId13"/>
            <a:stretch>
              <a:fillRect/>
            </a:stretch>
          </p:blipFill>
          <p:spPr>
            <a:xfrm>
              <a:off x="1269217" y="4368127"/>
              <a:ext cx="475439" cy="1654525"/>
            </a:xfrm>
            <a:prstGeom prst="rect">
              <a:avLst/>
            </a:prstGeom>
          </p:spPr>
        </p:pic>
      </p:grpSp>
      <p:grpSp>
        <p:nvGrpSpPr>
          <p:cNvPr id="9" name="Group 8"/>
          <p:cNvGrpSpPr/>
          <p:nvPr/>
        </p:nvGrpSpPr>
        <p:grpSpPr>
          <a:xfrm>
            <a:off x="3931356" y="2854997"/>
            <a:ext cx="705904" cy="1101340"/>
            <a:chOff x="4024153" y="4543621"/>
            <a:chExt cx="1005604" cy="1605804"/>
          </a:xfrm>
        </p:grpSpPr>
        <p:pic>
          <p:nvPicPr>
            <p:cNvPr id="40" name="Picture 39"/>
            <p:cNvPicPr>
              <a:picLocks noChangeAspect="1"/>
            </p:cNvPicPr>
            <p:nvPr/>
          </p:nvPicPr>
          <p:blipFill>
            <a:blip r:embed="rId14"/>
            <a:stretch>
              <a:fillRect/>
            </a:stretch>
          </p:blipFill>
          <p:spPr>
            <a:xfrm>
              <a:off x="4024153" y="4543621"/>
              <a:ext cx="169032" cy="1605804"/>
            </a:xfrm>
            <a:prstGeom prst="rect">
              <a:avLst/>
            </a:prstGeom>
          </p:spPr>
        </p:pic>
        <p:pic>
          <p:nvPicPr>
            <p:cNvPr id="41" name="Picture 40"/>
            <p:cNvPicPr>
              <a:picLocks noChangeAspect="1"/>
            </p:cNvPicPr>
            <p:nvPr/>
          </p:nvPicPr>
          <p:blipFill>
            <a:blip r:embed="rId15"/>
            <a:stretch>
              <a:fillRect/>
            </a:stretch>
          </p:blipFill>
          <p:spPr>
            <a:xfrm>
              <a:off x="4290475" y="4543621"/>
              <a:ext cx="183119" cy="1591720"/>
            </a:xfrm>
            <a:prstGeom prst="rect">
              <a:avLst/>
            </a:prstGeom>
          </p:spPr>
        </p:pic>
        <p:pic>
          <p:nvPicPr>
            <p:cNvPr id="42" name="Picture 41"/>
            <p:cNvPicPr>
              <a:picLocks noChangeAspect="1"/>
            </p:cNvPicPr>
            <p:nvPr/>
          </p:nvPicPr>
          <p:blipFill>
            <a:blip r:embed="rId16"/>
            <a:stretch>
              <a:fillRect/>
            </a:stretch>
          </p:blipFill>
          <p:spPr>
            <a:xfrm>
              <a:off x="4569066" y="4543621"/>
              <a:ext cx="169032" cy="1479031"/>
            </a:xfrm>
            <a:prstGeom prst="rect">
              <a:avLst/>
            </a:prstGeom>
          </p:spPr>
        </p:pic>
        <p:pic>
          <p:nvPicPr>
            <p:cNvPr id="43" name="Picture 42"/>
            <p:cNvPicPr>
              <a:picLocks noChangeAspect="1"/>
            </p:cNvPicPr>
            <p:nvPr/>
          </p:nvPicPr>
          <p:blipFill>
            <a:blip r:embed="rId17"/>
            <a:stretch>
              <a:fillRect/>
            </a:stretch>
          </p:blipFill>
          <p:spPr>
            <a:xfrm>
              <a:off x="4846638" y="4543621"/>
              <a:ext cx="183119" cy="1338172"/>
            </a:xfrm>
            <a:prstGeom prst="rect">
              <a:avLst/>
            </a:prstGeom>
          </p:spPr>
        </p:pic>
      </p:grpSp>
      <p:pic>
        <p:nvPicPr>
          <p:cNvPr id="44" name="Picture 43"/>
          <p:cNvPicPr>
            <a:picLocks noChangeAspect="1"/>
          </p:cNvPicPr>
          <p:nvPr/>
        </p:nvPicPr>
        <p:blipFill>
          <a:blip r:embed="rId18"/>
          <a:stretch>
            <a:fillRect/>
          </a:stretch>
        </p:blipFill>
        <p:spPr>
          <a:xfrm>
            <a:off x="2468468" y="2972517"/>
            <a:ext cx="449602" cy="813109"/>
          </a:xfrm>
          <a:prstGeom prst="rect">
            <a:avLst/>
          </a:prstGeom>
        </p:spPr>
      </p:pic>
      <p:grpSp>
        <p:nvGrpSpPr>
          <p:cNvPr id="12" name="Group 11"/>
          <p:cNvGrpSpPr/>
          <p:nvPr/>
        </p:nvGrpSpPr>
        <p:grpSpPr>
          <a:xfrm>
            <a:off x="621664" y="2595485"/>
            <a:ext cx="1074364" cy="1177298"/>
            <a:chOff x="317225" y="1677441"/>
            <a:chExt cx="2115319" cy="2272079"/>
          </a:xfrm>
        </p:grpSpPr>
        <p:pic>
          <p:nvPicPr>
            <p:cNvPr id="45" name="Picture 44"/>
            <p:cNvPicPr>
              <a:picLocks noChangeAspect="1"/>
            </p:cNvPicPr>
            <p:nvPr/>
          </p:nvPicPr>
          <p:blipFill>
            <a:blip r:embed="rId19"/>
            <a:stretch>
              <a:fillRect/>
            </a:stretch>
          </p:blipFill>
          <p:spPr>
            <a:xfrm>
              <a:off x="960437" y="1880438"/>
              <a:ext cx="1472107" cy="1232461"/>
            </a:xfrm>
            <a:prstGeom prst="rect">
              <a:avLst/>
            </a:prstGeom>
          </p:spPr>
        </p:pic>
        <p:pic>
          <p:nvPicPr>
            <p:cNvPr id="46" name="Picture 45"/>
            <p:cNvPicPr>
              <a:picLocks noChangeAspect="1"/>
            </p:cNvPicPr>
            <p:nvPr/>
          </p:nvPicPr>
          <p:blipFill>
            <a:blip r:embed="rId20"/>
            <a:stretch>
              <a:fillRect/>
            </a:stretch>
          </p:blipFill>
          <p:spPr>
            <a:xfrm>
              <a:off x="317225" y="1677441"/>
              <a:ext cx="1083142" cy="1097394"/>
            </a:xfrm>
            <a:prstGeom prst="rect">
              <a:avLst/>
            </a:prstGeom>
          </p:spPr>
        </p:pic>
        <p:pic>
          <p:nvPicPr>
            <p:cNvPr id="47" name="Picture 46"/>
            <p:cNvPicPr>
              <a:picLocks noChangeAspect="1"/>
            </p:cNvPicPr>
            <p:nvPr/>
          </p:nvPicPr>
          <p:blipFill>
            <a:blip r:embed="rId21"/>
            <a:stretch>
              <a:fillRect/>
            </a:stretch>
          </p:blipFill>
          <p:spPr>
            <a:xfrm>
              <a:off x="324951" y="2852126"/>
              <a:ext cx="1083142" cy="1097394"/>
            </a:xfrm>
            <a:prstGeom prst="rect">
              <a:avLst/>
            </a:prstGeom>
          </p:spPr>
        </p:pic>
      </p:grpSp>
      <p:pic>
        <p:nvPicPr>
          <p:cNvPr id="48" name="Picture 47"/>
          <p:cNvPicPr>
            <a:picLocks noChangeAspect="1"/>
          </p:cNvPicPr>
          <p:nvPr/>
        </p:nvPicPr>
        <p:blipFill>
          <a:blip r:embed="rId22"/>
          <a:stretch>
            <a:fillRect/>
          </a:stretch>
        </p:blipFill>
        <p:spPr>
          <a:xfrm>
            <a:off x="2151627" y="2123838"/>
            <a:ext cx="1095495" cy="627990"/>
          </a:xfrm>
          <a:prstGeom prst="rect">
            <a:avLst/>
          </a:prstGeom>
        </p:spPr>
      </p:pic>
    </p:spTree>
    <p:extLst>
      <p:ext uri="{BB962C8B-B14F-4D97-AF65-F5344CB8AC3E}">
        <p14:creationId xmlns:p14="http://schemas.microsoft.com/office/powerpoint/2010/main" val="16114219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par>
                                <p:cTn id="61" presetID="10" presetClass="entr" presetSubtype="0" fill="hold" nodeType="with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fade">
                                      <p:cBhvr>
                                        <p:cTn id="63" dur="500"/>
                                        <p:tgtEl>
                                          <p:spTgt spid="3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fade">
                                      <p:cBhvr>
                                        <p:cTn id="6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7" grpId="0"/>
      <p:bldP spid="20" grpId="0"/>
      <p:bldP spid="21" grpId="0"/>
      <p:bldP spid="4" grpId="0" animBg="1"/>
      <p:bldP spid="33"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2"/>
          <p:cNvSpPr txBox="1">
            <a:spLocks/>
          </p:cNvSpPr>
          <p:nvPr/>
        </p:nvSpPr>
        <p:spPr>
          <a:xfrm>
            <a:off x="272400" y="1189504"/>
            <a:ext cx="8914209" cy="5533568"/>
          </a:xfrm>
          <a:prstGeom prst="rect">
            <a:avLst/>
          </a:prstGeom>
        </p:spPr>
        <p:txBody>
          <a:bodyPr>
            <a:normAutofit fontScale="92500" lnSpcReduction="10000"/>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4299" b="0" i="0" u="none" strike="noStrike" kern="1200" cap="none" spc="0" normalizeH="0" baseline="0" noProof="0" dirty="0">
                <a:ln>
                  <a:noFill/>
                </a:ln>
                <a:solidFill>
                  <a:srgbClr val="00B050"/>
                </a:solidFill>
                <a:effectLst/>
                <a:uLnTx/>
                <a:uFillTx/>
                <a:latin typeface="Segoe UI Light"/>
                <a:ea typeface="+mn-ea"/>
                <a:cs typeface="+mn-cs"/>
              </a:rPr>
              <a:t>Split into two main categories:</a:t>
            </a:r>
          </a:p>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599" b="0" i="0" u="none" strike="noStrike" kern="1200" cap="none" spc="0" normalizeH="0" baseline="0" noProof="0" dirty="0">
              <a:ln>
                <a:noFill/>
              </a:ln>
              <a:solidFill>
                <a:srgbClr val="002864"/>
              </a:solidFill>
              <a:effectLst/>
              <a:uLnTx/>
              <a:uFillTx/>
              <a:latin typeface="Segoe UI Light"/>
              <a:ea typeface="+mn-ea"/>
              <a:cs typeface="+mn-cs"/>
            </a:endParaRP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199" b="0" i="0" u="none" strike="noStrike" kern="1200" cap="none" spc="0" normalizeH="0" baseline="0" noProof="0" dirty="0">
                <a:ln>
                  <a:noFill/>
                </a:ln>
                <a:solidFill>
                  <a:srgbClr val="0070C0"/>
                </a:solidFill>
                <a:effectLst/>
                <a:uLnTx/>
                <a:uFillTx/>
                <a:latin typeface="Segoe UI"/>
                <a:ea typeface="+mn-ea"/>
                <a:cs typeface="+mn-cs"/>
              </a:rPr>
              <a:t>Supervised learning</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Predicting the future</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Learn from known past examples to predict future</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Labels provided</a:t>
            </a: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3199" b="0" i="0" u="none" strike="noStrike" kern="1200" cap="none" spc="0" normalizeH="0" baseline="0" noProof="0" dirty="0">
              <a:ln>
                <a:noFill/>
              </a:ln>
              <a:solidFill>
                <a:srgbClr val="002864"/>
              </a:solidFill>
              <a:effectLst/>
              <a:uLnTx/>
              <a:uFillTx/>
              <a:latin typeface="Segoe UI"/>
              <a:ea typeface="+mn-ea"/>
              <a:cs typeface="+mn-cs"/>
            </a:endParaRP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199" b="0" i="0" u="none" strike="noStrike" kern="1200" cap="none" spc="0" normalizeH="0" baseline="0" noProof="0" dirty="0">
                <a:ln>
                  <a:noFill/>
                </a:ln>
                <a:solidFill>
                  <a:srgbClr val="7030A0"/>
                </a:solidFill>
                <a:effectLst/>
                <a:uLnTx/>
                <a:uFillTx/>
                <a:latin typeface="Segoe UI"/>
                <a:ea typeface="+mn-ea"/>
                <a:cs typeface="+mn-cs"/>
              </a:rPr>
              <a:t>Unsupervised learning</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Making sense of data</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Understanding the past</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Learning the structure of data</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Labels no provided</a:t>
            </a:r>
          </a:p>
        </p:txBody>
      </p:sp>
      <p:sp>
        <p:nvSpPr>
          <p:cNvPr id="3" name="Title 1"/>
          <p:cNvSpPr txBox="1">
            <a:spLocks/>
          </p:cNvSpPr>
          <p:nvPr/>
        </p:nvSpPr>
        <p:spPr>
          <a:xfrm>
            <a:off x="0" y="0"/>
            <a:ext cx="12436475" cy="859809"/>
          </a:xfrm>
          <a:prstGeom prst="rect">
            <a:avLst/>
          </a:prstGeom>
        </p:spPr>
        <p:txBody>
          <a:bodyPr vert="horz" wrap="square" lIns="320040" tIns="152357" rIns="53325" bIns="53325" rtlCol="0" anchor="ctr">
            <a:noAutofit/>
          </a:bodyPr>
          <a:lstStyle>
            <a:lvl1pPr defTabSz="1109758">
              <a:lnSpc>
                <a:spcPct val="90000"/>
              </a:lnSpc>
              <a:spcBef>
                <a:spcPct val="0"/>
              </a:spcBef>
              <a:buNone/>
              <a:defRPr lang="en-US" sz="4800" b="0" cap="none" spc="-59" baseline="0" dirty="0" smtClean="0">
                <a:ln w="3175">
                  <a:noFill/>
                </a:ln>
                <a:solidFill>
                  <a:schemeClr val="tx1">
                    <a:lumMod val="75000"/>
                  </a:schemeClr>
                </a:solidFill>
                <a:effectLst/>
                <a:latin typeface="Segoe UI Light" pitchFamily="34" charset="0"/>
                <a:ea typeface="Segoe UI" pitchFamily="34" charset="0"/>
                <a:cs typeface="Segoe UI" pitchFamily="34" charset="0"/>
              </a:defRPr>
            </a:lvl1pPr>
          </a:lstStyle>
          <a:p>
            <a:pPr marL="0" marR="0" lvl="0" indent="0" algn="l" defTabSz="1109758"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59" normalizeH="0" baseline="0" noProof="0" dirty="0">
                <a:ln w="3175">
                  <a:noFill/>
                </a:ln>
                <a:solidFill>
                  <a:srgbClr val="505050">
                    <a:lumMod val="75000"/>
                  </a:srgbClr>
                </a:solidFill>
                <a:effectLst/>
                <a:uLnTx/>
                <a:uFillTx/>
                <a:latin typeface="Segoe UI Light" pitchFamily="34" charset="0"/>
                <a:cs typeface="Segoe UI" pitchFamily="34" charset="0"/>
              </a:rPr>
              <a:t>Machine Learning Algorithms</a:t>
            </a:r>
          </a:p>
        </p:txBody>
      </p:sp>
      <p:pic>
        <p:nvPicPr>
          <p:cNvPr id="4" name="Picture 3"/>
          <p:cNvPicPr>
            <a:picLocks noChangeAspect="1"/>
          </p:cNvPicPr>
          <p:nvPr/>
        </p:nvPicPr>
        <p:blipFill>
          <a:blip r:embed="rId3"/>
          <a:stretch>
            <a:fillRect/>
          </a:stretch>
        </p:blipFill>
        <p:spPr>
          <a:xfrm>
            <a:off x="10578808" y="2126742"/>
            <a:ext cx="1234054" cy="1990647"/>
          </a:xfrm>
          <a:prstGeom prst="rect">
            <a:avLst/>
          </a:prstGeom>
        </p:spPr>
      </p:pic>
      <p:pic>
        <p:nvPicPr>
          <p:cNvPr id="5" name="Picture 4"/>
          <p:cNvPicPr>
            <a:picLocks noChangeAspect="1"/>
          </p:cNvPicPr>
          <p:nvPr/>
        </p:nvPicPr>
        <p:blipFill>
          <a:blip r:embed="rId4"/>
          <a:stretch>
            <a:fillRect/>
          </a:stretch>
        </p:blipFill>
        <p:spPr>
          <a:xfrm flipH="1">
            <a:off x="10692872" y="4956532"/>
            <a:ext cx="1035914" cy="1526972"/>
          </a:xfrm>
          <a:prstGeom prst="rect">
            <a:avLst/>
          </a:prstGeom>
        </p:spPr>
      </p:pic>
      <p:pic>
        <p:nvPicPr>
          <p:cNvPr id="8" name="Picture 7"/>
          <p:cNvPicPr>
            <a:picLocks noChangeAspect="1"/>
          </p:cNvPicPr>
          <p:nvPr/>
        </p:nvPicPr>
        <p:blipFill>
          <a:blip r:embed="rId5"/>
          <a:stretch>
            <a:fillRect/>
          </a:stretch>
        </p:blipFill>
        <p:spPr>
          <a:xfrm>
            <a:off x="9693386" y="1587707"/>
            <a:ext cx="704948" cy="1338754"/>
          </a:xfrm>
          <a:prstGeom prst="rect">
            <a:avLst/>
          </a:prstGeom>
        </p:spPr>
      </p:pic>
      <p:pic>
        <p:nvPicPr>
          <p:cNvPr id="9" name="Picture 8"/>
          <p:cNvPicPr>
            <a:picLocks noChangeAspect="1"/>
          </p:cNvPicPr>
          <p:nvPr/>
        </p:nvPicPr>
        <p:blipFill>
          <a:blip r:embed="rId5"/>
          <a:stretch>
            <a:fillRect/>
          </a:stretch>
        </p:blipFill>
        <p:spPr>
          <a:xfrm>
            <a:off x="9686251" y="4663421"/>
            <a:ext cx="704948" cy="1338754"/>
          </a:xfrm>
          <a:prstGeom prst="rect">
            <a:avLst/>
          </a:prstGeom>
        </p:spPr>
      </p:pic>
    </p:spTree>
    <p:extLst>
      <p:ext uri="{BB962C8B-B14F-4D97-AF65-F5344CB8AC3E}">
        <p14:creationId xmlns:p14="http://schemas.microsoft.com/office/powerpoint/2010/main" val="6674319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57</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7129352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chemeClr val="bg2">
                    <a:lumMod val="75000"/>
                    <a:lumOff val="25000"/>
                  </a:schemeClr>
                </a:solidFill>
              </a:rPr>
              <a:t>Platform</a:t>
            </a:r>
          </a:p>
        </p:txBody>
      </p:sp>
      <p:graphicFrame>
        <p:nvGraphicFramePr>
          <p:cNvPr id="3" name="Diagram 2"/>
          <p:cNvGraphicFramePr/>
          <p:nvPr>
            <p:extLst>
              <p:ext uri="{D42A27DB-BD31-4B8C-83A1-F6EECF244321}">
                <p14:modId xmlns:p14="http://schemas.microsoft.com/office/powerpoint/2010/main" val="3516915036"/>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187595948"/>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962283" y="126449"/>
            <a:ext cx="10379008" cy="917575"/>
          </a:xfrm>
        </p:spPr>
        <p:txBody>
          <a:bodyPr vert="horz" wrap="square" lIns="146304" tIns="91440" rIns="146304" bIns="91440" rtlCol="0" anchor="t">
            <a:noAutofit/>
          </a:bodyPr>
          <a:lstStyle/>
          <a:p>
            <a:pPr algn="ctr"/>
            <a:r>
              <a:rPr lang="en-US" sz="4800" dirty="0"/>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5421</Words>
  <Application>Microsoft Office PowerPoint</Application>
  <PresentationFormat>Custom</PresentationFormat>
  <Paragraphs>825</Paragraphs>
  <Slides>59</Slides>
  <Notes>59</Notes>
  <HiddenSlides>0</HiddenSlides>
  <MMClips>0</MMClips>
  <ScaleCrop>false</ScaleCrop>
  <HeadingPairs>
    <vt:vector size="8" baseType="variant">
      <vt:variant>
        <vt:lpstr>Fonts Used</vt:lpstr>
      </vt:variant>
      <vt:variant>
        <vt:i4>11</vt:i4>
      </vt:variant>
      <vt:variant>
        <vt:lpstr>Theme</vt:lpstr>
      </vt:variant>
      <vt:variant>
        <vt:i4>4</vt:i4>
      </vt:variant>
      <vt:variant>
        <vt:lpstr>Embedded OLE Servers</vt:lpstr>
      </vt:variant>
      <vt:variant>
        <vt:i4>1</vt:i4>
      </vt:variant>
      <vt:variant>
        <vt:lpstr>Slide Titles</vt:lpstr>
      </vt:variant>
      <vt:variant>
        <vt:i4>59</vt:i4>
      </vt:variant>
    </vt:vector>
  </HeadingPairs>
  <TitlesOfParts>
    <vt:vector size="75"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FY15 Enterprise identity theme</vt:lpstr>
      <vt:lpstr>Office Theme</vt:lpstr>
      <vt:lpstr>1_WHITE TEMPLATE</vt:lpstr>
      <vt:lpstr>2_WHITE TEMPLATE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Lab:</vt:lpstr>
      <vt:lpstr>The Microsoft R Platform</vt:lpstr>
      <vt:lpstr>PowerPoint Presentation</vt:lpstr>
      <vt:lpstr>PowerPoint Presentation</vt:lpstr>
      <vt:lpstr>Microsoft R Open and R Client</vt:lpstr>
      <vt:lpstr>PowerPoint Presentation</vt:lpstr>
      <vt:lpstr>R  Module in Azure Machine Learning</vt:lpstr>
      <vt:lpstr>PowerPoint Presentation</vt:lpstr>
      <vt:lpstr>Microsoft ML Services in SQL Server</vt:lpstr>
      <vt:lpstr>Microsoft R Components</vt:lpstr>
      <vt:lpstr>PowerPoint Presentation</vt:lpstr>
      <vt:lpstr>PowerPoint Presentation</vt:lpstr>
      <vt:lpstr>R Client Options</vt:lpstr>
      <vt:lpstr>Microsoft R Development Tools</vt:lpstr>
      <vt:lpstr>An Introduction to the R Language</vt:lpstr>
      <vt:lpstr>SQL</vt:lpstr>
      <vt:lpstr>R Data Types</vt:lpstr>
      <vt:lpstr>R Data Structures</vt:lpstr>
      <vt:lpstr>Lab:</vt:lpstr>
      <vt:lpstr>R Data Ingress and Connection Options</vt:lpstr>
      <vt:lpstr>Sources and Sinks</vt:lpstr>
      <vt:lpstr>Lab:</vt:lpstr>
      <vt:lpstr>R Functions</vt:lpstr>
      <vt:lpstr>Functions and Use</vt:lpstr>
      <vt:lpstr>Lab:</vt:lpstr>
      <vt:lpstr>R Visualizations</vt:lpstr>
      <vt:lpstr>Basic Graphics</vt:lpstr>
      <vt:lpstr>Lab:</vt:lpstr>
      <vt:lpstr>Operationalize R</vt:lpstr>
      <vt:lpstr>CRAN/Microsoft R Open And Databases</vt:lpstr>
      <vt:lpstr>Microsoft ML Services in SQL Server</vt:lpstr>
      <vt:lpstr>T-SQL and R Interaction</vt:lpstr>
      <vt:lpstr>Lab:</vt:lpstr>
      <vt:lpstr>Configuration and Operation</vt:lpstr>
      <vt:lpstr>Performance and Monitoring</vt:lpstr>
      <vt:lpstr>Lab:</vt:lpstr>
      <vt:lpstr>Security and Governance</vt:lpstr>
      <vt:lpstr>Lab:</vt:lpstr>
      <vt:lpstr>Packages</vt:lpstr>
      <vt:lpstr>Lab:</vt:lpstr>
      <vt:lpstr>Implementation Considerations</vt:lpstr>
      <vt:lpstr>Machine Learning</vt:lpstr>
      <vt:lpstr>Machine Learning in 5 Minutes</vt:lpstr>
      <vt:lpstr>Machine Learning Capabilities</vt:lpstr>
      <vt:lpstr>PowerPoint Presentation</vt:lpstr>
      <vt:lpstr>Creating a Microsoft R Solution</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2017-06-10T16:38:47Z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bwoody@microsoft.com</vt:lpwstr>
  </property>
  <property fmtid="{D5CDD505-2E9C-101B-9397-08002B2CF9AE}" pid="6" name="MSIP_Label_f42aa342-8706-4288-bd11-ebb85995028c_SetDate">
    <vt:lpwstr>2017-05-28T17:54:53.8373042-04:00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